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3" r:id="rId4"/>
    <p:sldId id="264" r:id="rId5"/>
    <p:sldId id="265" r:id="rId6"/>
    <p:sldId id="268" r:id="rId7"/>
    <p:sldId id="266" r:id="rId8"/>
    <p:sldId id="267" r:id="rId9"/>
  </p:sldIdLst>
  <p:sldSz cx="12192000" cy="6858000"/>
  <p:notesSz cx="6797675" cy="9928225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66" autoAdjust="0"/>
    <p:restoredTop sz="94660"/>
  </p:normalViewPr>
  <p:slideViewPr>
    <p:cSldViewPr snapToGrid="0">
      <p:cViewPr varScale="1">
        <p:scale>
          <a:sx n="85" d="100"/>
          <a:sy n="85" d="100"/>
        </p:scale>
        <p:origin x="114" y="2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u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9531-CA32-44E9-9F27-253C02419B0C}" type="datetimeFigureOut">
              <a:rPr lang="eu-ES" smtClean="0"/>
              <a:t>2019/4/10</a:t>
            </a:fld>
            <a:endParaRPr lang="eu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FFBC8-2C50-48D3-A00E-00F9A4E891AE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3134884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9531-CA32-44E9-9F27-253C02419B0C}" type="datetimeFigureOut">
              <a:rPr lang="eu-ES" smtClean="0"/>
              <a:t>2019/4/10</a:t>
            </a:fld>
            <a:endParaRPr lang="eu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FFBC8-2C50-48D3-A00E-00F9A4E891AE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3846669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9531-CA32-44E9-9F27-253C02419B0C}" type="datetimeFigureOut">
              <a:rPr lang="eu-ES" smtClean="0"/>
              <a:t>2019/4/10</a:t>
            </a:fld>
            <a:endParaRPr lang="eu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FFBC8-2C50-48D3-A00E-00F9A4E891AE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2197273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9531-CA32-44E9-9F27-253C02419B0C}" type="datetimeFigureOut">
              <a:rPr lang="eu-ES" smtClean="0"/>
              <a:t>2019/4/10</a:t>
            </a:fld>
            <a:endParaRPr lang="eu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FFBC8-2C50-48D3-A00E-00F9A4E891AE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114844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9531-CA32-44E9-9F27-253C02419B0C}" type="datetimeFigureOut">
              <a:rPr lang="eu-ES" smtClean="0"/>
              <a:t>2019/4/10</a:t>
            </a:fld>
            <a:endParaRPr lang="eu-ES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FFBC8-2C50-48D3-A00E-00F9A4E891AE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39339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9531-CA32-44E9-9F27-253C02419B0C}" type="datetimeFigureOut">
              <a:rPr lang="eu-ES" smtClean="0"/>
              <a:t>2019/4/10</a:t>
            </a:fld>
            <a:endParaRPr lang="eu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FFBC8-2C50-48D3-A00E-00F9A4E891AE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153378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9531-CA32-44E9-9F27-253C02419B0C}" type="datetimeFigureOut">
              <a:rPr lang="eu-ES" smtClean="0"/>
              <a:t>2019/4/10</a:t>
            </a:fld>
            <a:endParaRPr lang="eu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FFBC8-2C50-48D3-A00E-00F9A4E891AE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3545059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9531-CA32-44E9-9F27-253C02419B0C}" type="datetimeFigureOut">
              <a:rPr lang="eu-ES" smtClean="0"/>
              <a:t>2019/4/10</a:t>
            </a:fld>
            <a:endParaRPr lang="eu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FFBC8-2C50-48D3-A00E-00F9A4E891AE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3389767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u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9531-CA32-44E9-9F27-253C02419B0C}" type="datetimeFigureOut">
              <a:rPr lang="eu-ES" smtClean="0"/>
              <a:t>2019/4/10</a:t>
            </a:fld>
            <a:endParaRPr lang="eu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FFBC8-2C50-48D3-A00E-00F9A4E891AE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3299642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9531-CA32-44E9-9F27-253C02419B0C}" type="datetimeFigureOut">
              <a:rPr lang="eu-ES" smtClean="0"/>
              <a:t>2019/4/10</a:t>
            </a:fld>
            <a:endParaRPr lang="eu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FFBC8-2C50-48D3-A00E-00F9A4E891AE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1024149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9531-CA32-44E9-9F27-253C02419B0C}" type="datetimeFigureOut">
              <a:rPr lang="eu-ES" smtClean="0"/>
              <a:t>2019/4/10</a:t>
            </a:fld>
            <a:endParaRPr lang="eu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FFBC8-2C50-48D3-A00E-00F9A4E891AE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3923122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F9531-CA32-44E9-9F27-253C02419B0C}" type="datetimeFigureOut">
              <a:rPr lang="eu-ES" smtClean="0"/>
              <a:t>2019/4/10</a:t>
            </a:fld>
            <a:endParaRPr lang="eu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u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FFFBC8-2C50-48D3-A00E-00F9A4E891AE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1850708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5909"/>
          </a:xfrm>
        </p:spPr>
        <p:txBody>
          <a:bodyPr>
            <a:normAutofit/>
          </a:bodyPr>
          <a:lstStyle/>
          <a:p>
            <a:pPr algn="ctr"/>
            <a:r>
              <a:rPr lang="eu-ES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DOLUAREN INGURUKO HURBILKETA TEORIKOA</a:t>
            </a:r>
            <a:endParaRPr lang="eu-E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135117"/>
            <a:ext cx="10515600" cy="5041846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•</a:t>
            </a:r>
            <a:r>
              <a:rPr lang="eu-ES" sz="2400" b="1" dirty="0" smtClean="0">
                <a:solidFill>
                  <a:schemeClr val="bg1"/>
                </a:solidFill>
              </a:rPr>
              <a:t>Zer da dolua?.</a:t>
            </a:r>
          </a:p>
          <a:p>
            <a:pPr marL="0" indent="0">
              <a:buNone/>
            </a:pPr>
            <a:r>
              <a:rPr lang="eu-ES" sz="2400" b="1" i="1" dirty="0" smtClean="0">
                <a:solidFill>
                  <a:schemeClr val="bg1"/>
                </a:solidFill>
              </a:rPr>
              <a:t>Mekanismo</a:t>
            </a:r>
            <a:r>
              <a:rPr lang="eu-ES" sz="2400" dirty="0" smtClean="0">
                <a:solidFill>
                  <a:schemeClr val="bg1"/>
                </a:solidFill>
              </a:rPr>
              <a:t> osasuntsua zeinak </a:t>
            </a:r>
            <a:r>
              <a:rPr lang="eu-ES" sz="2400" b="1" i="1" dirty="0" smtClean="0">
                <a:solidFill>
                  <a:schemeClr val="bg1"/>
                </a:solidFill>
              </a:rPr>
              <a:t>galera</a:t>
            </a:r>
            <a:r>
              <a:rPr lang="eu-ES" sz="2400" dirty="0" smtClean="0">
                <a:solidFill>
                  <a:schemeClr val="bg1"/>
                </a:solidFill>
              </a:rPr>
              <a:t> esanguratsua   </a:t>
            </a:r>
            <a:r>
              <a:rPr lang="eu-ES" sz="2400" b="1" i="1" dirty="0" smtClean="0">
                <a:solidFill>
                  <a:schemeClr val="bg1"/>
                </a:solidFill>
              </a:rPr>
              <a:t>bereganatzeko</a:t>
            </a:r>
            <a:r>
              <a:rPr lang="eu-ES" sz="2400" dirty="0" smtClean="0">
                <a:solidFill>
                  <a:schemeClr val="bg1"/>
                </a:solidFill>
              </a:rPr>
              <a:t> eta </a:t>
            </a:r>
            <a:r>
              <a:rPr lang="eu-ES" sz="2400" b="1" i="1" dirty="0" smtClean="0">
                <a:solidFill>
                  <a:schemeClr val="bg1"/>
                </a:solidFill>
              </a:rPr>
              <a:t>bizitzeko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b="1" i="1" dirty="0" smtClean="0">
                <a:solidFill>
                  <a:schemeClr val="bg1"/>
                </a:solidFill>
              </a:rPr>
              <a:t>gogoa berreskuratzeko </a:t>
            </a:r>
            <a:r>
              <a:rPr lang="eu-ES" sz="2400" dirty="0" smtClean="0">
                <a:solidFill>
                  <a:schemeClr val="bg1"/>
                </a:solidFill>
              </a:rPr>
              <a:t>balio duen .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• </a:t>
            </a:r>
            <a:r>
              <a:rPr lang="eu-ES" sz="2400" b="1" dirty="0" smtClean="0">
                <a:solidFill>
                  <a:schemeClr val="bg1"/>
                </a:solidFill>
              </a:rPr>
              <a:t>Doluaren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b="1" dirty="0" smtClean="0">
                <a:solidFill>
                  <a:schemeClr val="bg1"/>
                </a:solidFill>
              </a:rPr>
              <a:t>hasiera eta amaiera.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Pertsona maitagarri bat hiltzeko arriskuan dagoela ulertzen denean hasten da, eta 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bihozmin handirik sentitu gabe </a:t>
            </a:r>
            <a:r>
              <a:rPr lang="eu-ES" sz="2400" dirty="0">
                <a:solidFill>
                  <a:schemeClr val="bg1"/>
                </a:solidFill>
              </a:rPr>
              <a:t>hildakoaz oroitzen denean </a:t>
            </a:r>
            <a:r>
              <a:rPr lang="eu-ES" sz="2400" dirty="0" smtClean="0">
                <a:solidFill>
                  <a:schemeClr val="bg1"/>
                </a:solidFill>
              </a:rPr>
              <a:t>amaitzen da.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•</a:t>
            </a:r>
            <a:r>
              <a:rPr lang="eu-ES" sz="2400" b="1" dirty="0" smtClean="0">
                <a:solidFill>
                  <a:schemeClr val="bg1"/>
                </a:solidFill>
              </a:rPr>
              <a:t>Dolu motak:</a:t>
            </a:r>
          </a:p>
          <a:p>
            <a:pPr marL="0" indent="0">
              <a:buNone/>
            </a:pPr>
            <a:r>
              <a:rPr lang="eu-ES" sz="2400" i="1" dirty="0" smtClean="0">
                <a:solidFill>
                  <a:schemeClr val="bg1"/>
                </a:solidFill>
              </a:rPr>
              <a:t>a) </a:t>
            </a:r>
            <a:r>
              <a:rPr lang="eu-ES" sz="2400" b="1" i="1" dirty="0" smtClean="0">
                <a:solidFill>
                  <a:schemeClr val="bg1"/>
                </a:solidFill>
              </a:rPr>
              <a:t>Osasuntsua.</a:t>
            </a:r>
            <a:r>
              <a:rPr lang="eu-ES" sz="2400" i="1" dirty="0" smtClean="0">
                <a:solidFill>
                  <a:schemeClr val="bg1"/>
                </a:solidFill>
              </a:rPr>
              <a:t> Doluaren eginkizunak burutu direnean </a:t>
            </a:r>
            <a:r>
              <a:rPr lang="eu-ES" sz="2400" dirty="0" smtClean="0">
                <a:solidFill>
                  <a:schemeClr val="bg1"/>
                </a:solidFill>
              </a:rPr>
              <a:t>suertatzen da. Halaxe gerta dadin  ,norbanakoak galeraren errealitatea onartu behar; landu emozioak eta galeraren mina ;moldatu ingurune berri batetara zeinetan zendua ez dagoen eta birkokatu emozionalki hildakoa eta bizitzen jarraitu behar du.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 </a:t>
            </a:r>
            <a:endParaRPr lang="eu-ES" sz="2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9054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u-E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DOLUAREN INGURUKO HURBILKETA TEORIKOA</a:t>
            </a:r>
            <a:endParaRPr lang="eu-E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366345"/>
            <a:ext cx="10515600" cy="4810618"/>
          </a:xfrm>
          <a:solidFill>
            <a:schemeClr val="accent1">
              <a:lumMod val="75000"/>
            </a:schemeClr>
          </a:solidFill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u-ES" sz="2400" i="1" dirty="0" smtClean="0">
                <a:solidFill>
                  <a:schemeClr val="bg1"/>
                </a:solidFill>
              </a:rPr>
              <a:t>b) </a:t>
            </a:r>
            <a:r>
              <a:rPr lang="eu-ES" sz="2400" b="1" i="1" dirty="0" smtClean="0">
                <a:solidFill>
                  <a:schemeClr val="bg1"/>
                </a:solidFill>
              </a:rPr>
              <a:t>Kronikoa</a:t>
            </a:r>
            <a:r>
              <a:rPr lang="eu-ES" sz="2400" i="1" dirty="0" smtClean="0">
                <a:solidFill>
                  <a:schemeClr val="bg1"/>
                </a:solidFill>
              </a:rPr>
              <a:t>. </a:t>
            </a:r>
            <a:r>
              <a:rPr lang="eu-ES" sz="2400" dirty="0" smtClean="0">
                <a:solidFill>
                  <a:schemeClr val="bg1"/>
                </a:solidFill>
              </a:rPr>
              <a:t>Gauzatu behar diren </a:t>
            </a:r>
            <a:r>
              <a:rPr lang="eu-ES" sz="2400" i="1" dirty="0" smtClean="0">
                <a:solidFill>
                  <a:schemeClr val="bg1"/>
                </a:solidFill>
              </a:rPr>
              <a:t>eginkizunik egin ez direnean </a:t>
            </a:r>
            <a:r>
              <a:rPr lang="eu-ES" sz="2400" dirty="0" smtClean="0">
                <a:solidFill>
                  <a:schemeClr val="bg1"/>
                </a:solidFill>
              </a:rPr>
              <a:t>gertatzen da . Larregizko iraupenekoa da .</a:t>
            </a:r>
          </a:p>
          <a:p>
            <a:pPr marL="0" indent="0" algn="just">
              <a:buNone/>
            </a:pPr>
            <a:r>
              <a:rPr lang="eu-ES" sz="2400" b="1" i="1" dirty="0" smtClean="0">
                <a:solidFill>
                  <a:schemeClr val="bg1"/>
                </a:solidFill>
              </a:rPr>
              <a:t>c)Dolu atzeratua</a:t>
            </a:r>
            <a:r>
              <a:rPr lang="eu-ES" sz="2400" i="1" dirty="0" smtClean="0">
                <a:solidFill>
                  <a:schemeClr val="bg1"/>
                </a:solidFill>
              </a:rPr>
              <a:t>. </a:t>
            </a:r>
            <a:r>
              <a:rPr lang="eu-ES" sz="2400" dirty="0" smtClean="0">
                <a:solidFill>
                  <a:schemeClr val="bg1"/>
                </a:solidFill>
              </a:rPr>
              <a:t>Pertsonak , </a:t>
            </a:r>
            <a:r>
              <a:rPr lang="eu-ES" sz="2400" i="1" dirty="0" smtClean="0">
                <a:solidFill>
                  <a:schemeClr val="bg1"/>
                </a:solidFill>
              </a:rPr>
              <a:t>nahikoa izan  ez zen emozio- erantzun </a:t>
            </a:r>
            <a:r>
              <a:rPr lang="eu-ES" sz="2400" dirty="0" smtClean="0">
                <a:solidFill>
                  <a:schemeClr val="bg1"/>
                </a:solidFill>
              </a:rPr>
              <a:t>bat </a:t>
            </a:r>
            <a:r>
              <a:rPr lang="eu-ES" sz="2400" i="1" dirty="0" smtClean="0">
                <a:solidFill>
                  <a:schemeClr val="bg1"/>
                </a:solidFill>
              </a:rPr>
              <a:t>agertu</a:t>
            </a:r>
            <a:r>
              <a:rPr lang="eu-ES" sz="2400" dirty="0" smtClean="0">
                <a:solidFill>
                  <a:schemeClr val="bg1"/>
                </a:solidFill>
              </a:rPr>
              <a:t> zuen,  galera jazo zenean. Faktore ezberdinek( galera berriek, ikuskizunek, irakurketek…) atzeratutako emozio-erantzunak sor ditzakete.</a:t>
            </a:r>
          </a:p>
          <a:p>
            <a:pPr marL="0" indent="0" algn="just">
              <a:buNone/>
            </a:pPr>
            <a:r>
              <a:rPr lang="eu-ES" sz="2400" i="1" dirty="0" smtClean="0">
                <a:solidFill>
                  <a:schemeClr val="bg1"/>
                </a:solidFill>
              </a:rPr>
              <a:t>d)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b="1" i="1" dirty="0" smtClean="0">
                <a:solidFill>
                  <a:schemeClr val="bg1"/>
                </a:solidFill>
              </a:rPr>
              <a:t>Dolu ezkutua</a:t>
            </a:r>
            <a:r>
              <a:rPr lang="eu-ES" sz="2400" dirty="0" smtClean="0">
                <a:solidFill>
                  <a:schemeClr val="bg1"/>
                </a:solidFill>
              </a:rPr>
              <a:t>. Buru eta fisiko- </a:t>
            </a:r>
            <a:r>
              <a:rPr lang="eu-ES" sz="2400" i="1" dirty="0" smtClean="0">
                <a:solidFill>
                  <a:schemeClr val="bg1"/>
                </a:solidFill>
              </a:rPr>
              <a:t>sintomak eta portaera moldakaitzak </a:t>
            </a:r>
            <a:r>
              <a:rPr lang="eu-ES" sz="2400" dirty="0" smtClean="0">
                <a:solidFill>
                  <a:schemeClr val="bg1"/>
                </a:solidFill>
              </a:rPr>
              <a:t>azaltzen dituzte baina </a:t>
            </a:r>
            <a:r>
              <a:rPr lang="eu-ES" sz="2400" i="1" dirty="0" smtClean="0">
                <a:solidFill>
                  <a:schemeClr val="bg1"/>
                </a:solidFill>
              </a:rPr>
              <a:t>galerarekin harremanetan daudela</a:t>
            </a:r>
            <a:r>
              <a:rPr lang="eu-ES" sz="2400" dirty="0">
                <a:solidFill>
                  <a:schemeClr val="bg1"/>
                </a:solidFill>
              </a:rPr>
              <a:t> </a:t>
            </a:r>
            <a:r>
              <a:rPr lang="eu-ES" sz="2400" i="1" dirty="0">
                <a:solidFill>
                  <a:schemeClr val="bg1"/>
                </a:solidFill>
              </a:rPr>
              <a:t>konturatzen</a:t>
            </a:r>
            <a:r>
              <a:rPr lang="eu-ES" sz="2400" i="1" dirty="0" smtClean="0">
                <a:solidFill>
                  <a:schemeClr val="bg1"/>
                </a:solidFill>
              </a:rPr>
              <a:t> ez dira</a:t>
            </a:r>
            <a:r>
              <a:rPr lang="eu-ES" sz="2400" dirty="0" smtClean="0">
                <a:solidFill>
                  <a:schemeClr val="bg1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u-ES" sz="2400" i="1" dirty="0" smtClean="0">
                <a:solidFill>
                  <a:schemeClr val="bg1"/>
                </a:solidFill>
              </a:rPr>
              <a:t>c) </a:t>
            </a:r>
            <a:r>
              <a:rPr lang="eu-ES" sz="2400" b="1" i="1" dirty="0" smtClean="0">
                <a:solidFill>
                  <a:schemeClr val="bg1"/>
                </a:solidFill>
              </a:rPr>
              <a:t>Neurriz gorako dolua</a:t>
            </a:r>
            <a:r>
              <a:rPr lang="eu-ES" sz="2400" i="1" dirty="0" smtClean="0">
                <a:solidFill>
                  <a:schemeClr val="bg1"/>
                </a:solidFill>
              </a:rPr>
              <a:t>. </a:t>
            </a:r>
            <a:r>
              <a:rPr lang="eu-ES" sz="2400" dirty="0" smtClean="0">
                <a:solidFill>
                  <a:schemeClr val="bg1"/>
                </a:solidFill>
              </a:rPr>
              <a:t>Norbanakoa , pairatzen ari den  </a:t>
            </a:r>
            <a:r>
              <a:rPr lang="eu-ES" sz="2400" i="1" dirty="0" smtClean="0">
                <a:solidFill>
                  <a:schemeClr val="bg1"/>
                </a:solidFill>
              </a:rPr>
              <a:t>oso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i="1" dirty="0" smtClean="0">
                <a:solidFill>
                  <a:schemeClr val="bg1"/>
                </a:solidFill>
              </a:rPr>
              <a:t>sintoma</a:t>
            </a:r>
            <a:r>
              <a:rPr lang="eu-ES" sz="2400" dirty="0" smtClean="0">
                <a:solidFill>
                  <a:schemeClr val="bg1"/>
                </a:solidFill>
              </a:rPr>
              <a:t>  </a:t>
            </a:r>
            <a:r>
              <a:rPr lang="eu-ES" sz="2400" i="1" dirty="0" smtClean="0">
                <a:solidFill>
                  <a:schemeClr val="bg1"/>
                </a:solidFill>
              </a:rPr>
              <a:t>nabarmenak</a:t>
            </a:r>
            <a:r>
              <a:rPr lang="eu-ES" sz="2400" dirty="0" smtClean="0">
                <a:solidFill>
                  <a:schemeClr val="bg1"/>
                </a:solidFill>
              </a:rPr>
              <a:t>( estutasuna, depresio klinikoa, alkohol eta drogen kontsumoa gehi portaera arriskutsuak eta promiskuitatea ,gazteengan,) </a:t>
            </a:r>
            <a:r>
              <a:rPr lang="eu-ES" sz="2400" i="1" dirty="0" smtClean="0">
                <a:solidFill>
                  <a:schemeClr val="bg1"/>
                </a:solidFill>
              </a:rPr>
              <a:t>galerarekin erlazionatuta </a:t>
            </a:r>
            <a:r>
              <a:rPr lang="eu-ES" sz="2400" dirty="0" smtClean="0">
                <a:solidFill>
                  <a:schemeClr val="bg1"/>
                </a:solidFill>
              </a:rPr>
              <a:t>aurkitzen </a:t>
            </a:r>
            <a:r>
              <a:rPr lang="eu-ES" sz="2400" i="1" dirty="0" smtClean="0">
                <a:solidFill>
                  <a:schemeClr val="bg1"/>
                </a:solidFill>
              </a:rPr>
              <a:t>direla 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i="1" dirty="0" smtClean="0">
                <a:solidFill>
                  <a:schemeClr val="bg1"/>
                </a:solidFill>
              </a:rPr>
              <a:t>ohartzen da </a:t>
            </a:r>
            <a:r>
              <a:rPr lang="eu-ES" sz="2400" dirty="0" smtClean="0">
                <a:solidFill>
                  <a:schemeClr val="bg1"/>
                </a:solidFill>
              </a:rPr>
              <a:t>.Ba liteke laguntza terapeutikoa bilatzea.</a:t>
            </a:r>
          </a:p>
          <a:p>
            <a:pPr marL="0" indent="0" algn="just">
              <a:buNone/>
            </a:pPr>
            <a:r>
              <a:rPr lang="eu-ES" sz="2400" i="1" dirty="0" smtClean="0">
                <a:solidFill>
                  <a:schemeClr val="bg1"/>
                </a:solidFill>
              </a:rPr>
              <a:t>d) </a:t>
            </a:r>
            <a:r>
              <a:rPr lang="eu-ES" sz="2400" b="1" i="1" dirty="0" smtClean="0">
                <a:solidFill>
                  <a:schemeClr val="bg1"/>
                </a:solidFill>
              </a:rPr>
              <a:t>Heriotzarekin zer ikusirik ez duten doluak </a:t>
            </a:r>
            <a:r>
              <a:rPr lang="eu-ES" sz="2400" i="1" dirty="0" smtClean="0">
                <a:solidFill>
                  <a:schemeClr val="bg1"/>
                </a:solidFill>
              </a:rPr>
              <a:t>.Beste galera- </a:t>
            </a:r>
            <a:r>
              <a:rPr lang="eu-ES" sz="2400" dirty="0" smtClean="0">
                <a:solidFill>
                  <a:schemeClr val="bg1"/>
                </a:solidFill>
              </a:rPr>
              <a:t>egoeren aurrean dibortzioa, banaketa , langabezia, hiri ,eskola  edo auzune aldaketa, gaixotasunak… besteak beste, dolu prozesua gerta daiteke.</a:t>
            </a:r>
            <a:endParaRPr lang="eu-ES" sz="2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8752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1730"/>
          </a:xfrm>
        </p:spPr>
        <p:txBody>
          <a:bodyPr>
            <a:normAutofit/>
          </a:bodyPr>
          <a:lstStyle/>
          <a:p>
            <a:pPr algn="ctr"/>
            <a:r>
              <a:rPr lang="eu-E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DOLUAREN INGURUKO HURBILKETA TEORIKOA</a:t>
            </a:r>
            <a:endParaRPr lang="eu-E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376855"/>
            <a:ext cx="10515600" cy="4800108"/>
          </a:xfrm>
          <a:solidFill>
            <a:schemeClr val="accent1">
              <a:lumMod val="75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•</a:t>
            </a:r>
            <a:r>
              <a:rPr lang="eu-ES" sz="2400" b="1" dirty="0" smtClean="0">
                <a:solidFill>
                  <a:schemeClr val="bg1"/>
                </a:solidFill>
              </a:rPr>
              <a:t>Doluaren  agerpenak.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 a)Doluaren </a:t>
            </a:r>
            <a:r>
              <a:rPr lang="eu-ES" sz="2400" b="1" i="1" dirty="0" smtClean="0">
                <a:solidFill>
                  <a:schemeClr val="bg1"/>
                </a:solidFill>
              </a:rPr>
              <a:t>ezaugarriak honako faktore hauen mendean </a:t>
            </a:r>
            <a:r>
              <a:rPr lang="eu-ES" sz="2400" dirty="0" smtClean="0">
                <a:solidFill>
                  <a:schemeClr val="bg1"/>
                </a:solidFill>
              </a:rPr>
              <a:t>aurkitzen dira :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-Bizirik atera denaren </a:t>
            </a:r>
            <a:r>
              <a:rPr lang="eu-ES" sz="2400" i="1" dirty="0" smtClean="0">
                <a:solidFill>
                  <a:schemeClr val="bg1"/>
                </a:solidFill>
              </a:rPr>
              <a:t>adina.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-</a:t>
            </a:r>
            <a:r>
              <a:rPr lang="eu-ES" sz="2400" i="1" dirty="0" smtClean="0">
                <a:solidFill>
                  <a:schemeClr val="bg1"/>
                </a:solidFill>
              </a:rPr>
              <a:t>Hildakoaren nortasuna</a:t>
            </a:r>
            <a:r>
              <a:rPr lang="eu-ES" sz="2400" dirty="0" smtClean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-Zenduarekiko atxikimendu edo </a:t>
            </a:r>
            <a:r>
              <a:rPr lang="eu-ES" sz="2400" i="1" dirty="0" smtClean="0">
                <a:solidFill>
                  <a:schemeClr val="bg1"/>
                </a:solidFill>
              </a:rPr>
              <a:t>lotura  mota</a:t>
            </a:r>
            <a:r>
              <a:rPr lang="eu-ES" sz="2400" dirty="0" smtClean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-</a:t>
            </a:r>
            <a:r>
              <a:rPr lang="eu-ES" sz="2400" i="1" dirty="0" smtClean="0">
                <a:solidFill>
                  <a:schemeClr val="bg1"/>
                </a:solidFill>
              </a:rPr>
              <a:t>Hiltzeko modua</a:t>
            </a:r>
            <a:r>
              <a:rPr lang="eu-ES" sz="2400" dirty="0" smtClean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-Aurreko boladan </a:t>
            </a:r>
            <a:r>
              <a:rPr lang="eu-ES" sz="2400" i="1" dirty="0" smtClean="0">
                <a:solidFill>
                  <a:schemeClr val="bg1"/>
                </a:solidFill>
              </a:rPr>
              <a:t>bizi izandako doluak</a:t>
            </a:r>
            <a:r>
              <a:rPr lang="eu-ES" sz="2400" dirty="0" smtClean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-Umearen </a:t>
            </a:r>
            <a:r>
              <a:rPr lang="eu-ES" sz="2400" i="1" dirty="0" smtClean="0">
                <a:solidFill>
                  <a:schemeClr val="bg1"/>
                </a:solidFill>
              </a:rPr>
              <a:t>garapen emozionala eta kognitiboa</a:t>
            </a:r>
            <a:r>
              <a:rPr lang="eu-ES" sz="2400" dirty="0" smtClean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-Hurbileko </a:t>
            </a:r>
            <a:r>
              <a:rPr lang="eu-ES" sz="2400" i="1" dirty="0" smtClean="0">
                <a:solidFill>
                  <a:schemeClr val="bg1"/>
                </a:solidFill>
              </a:rPr>
              <a:t>helduen erantzunak </a:t>
            </a:r>
            <a:r>
              <a:rPr lang="eu-ES" sz="2400" dirty="0" smtClean="0">
                <a:solidFill>
                  <a:schemeClr val="bg1"/>
                </a:solidFill>
              </a:rPr>
              <a:t>galeraren aurrean.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-Gaur egungo </a:t>
            </a:r>
            <a:r>
              <a:rPr lang="eu-ES" sz="2400" i="1" dirty="0" smtClean="0">
                <a:solidFill>
                  <a:schemeClr val="bg1"/>
                </a:solidFill>
              </a:rPr>
              <a:t>tentsioak</a:t>
            </a:r>
            <a:r>
              <a:rPr lang="eu-ES" sz="2400" dirty="0" smtClean="0">
                <a:solidFill>
                  <a:schemeClr val="bg1"/>
                </a:solidFill>
              </a:rPr>
              <a:t> .</a:t>
            </a:r>
          </a:p>
          <a:p>
            <a:pPr marL="0" indent="0">
              <a:buNone/>
            </a:pPr>
            <a:r>
              <a:rPr lang="eu-ES" sz="2400" i="1" dirty="0" smtClean="0">
                <a:solidFill>
                  <a:schemeClr val="bg1"/>
                </a:solidFill>
              </a:rPr>
              <a:t>-…</a:t>
            </a:r>
            <a:endParaRPr lang="eu-ES" sz="2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5133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>
            <a:normAutofit/>
          </a:bodyPr>
          <a:lstStyle/>
          <a:p>
            <a:pPr algn="ctr"/>
            <a:r>
              <a:rPr lang="eu-E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DOLUAREN INGURUKO HURBILKETA TEORIKOA</a:t>
            </a:r>
            <a:endParaRPr lang="eu-E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99563" y="1412383"/>
            <a:ext cx="10515600" cy="4957763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b)Galeraren aurreko </a:t>
            </a:r>
            <a:r>
              <a:rPr lang="eu-ES" sz="2400" b="1" i="1" dirty="0" smtClean="0">
                <a:solidFill>
                  <a:schemeClr val="bg1"/>
                </a:solidFill>
              </a:rPr>
              <a:t>erantzunak  honako aldietan </a:t>
            </a:r>
            <a:r>
              <a:rPr lang="eu-ES" sz="2400" i="1" dirty="0" smtClean="0">
                <a:solidFill>
                  <a:schemeClr val="bg1"/>
                </a:solidFill>
              </a:rPr>
              <a:t>sailka daitezke</a:t>
            </a:r>
            <a:r>
              <a:rPr lang="eu-ES" sz="2400" dirty="0" smtClean="0">
                <a:solidFill>
                  <a:schemeClr val="bg1"/>
                </a:solidFill>
              </a:rPr>
              <a:t>:</a:t>
            </a:r>
          </a:p>
          <a:p>
            <a:pPr marL="0" indent="0" algn="just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b.1.PROTESTA.Urduritasuna eta bere sintoma fisikoak , suminkortasuna , frustrazio erraza   ,negarra, hausnartze obsesiboa , isolamendua, erne egotea eta kontsolamenduaren  gaitzespena nabariak izaten dira. </a:t>
            </a:r>
          </a:p>
          <a:p>
            <a:pPr marL="0" indent="0" algn="just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b.2.ETSIPENA.Abandonua eta babesik gabeko sentsazioak, zalantzak, beldurrak </a:t>
            </a:r>
            <a:r>
              <a:rPr lang="eu-ES" sz="2400" dirty="0" smtClean="0">
                <a:solidFill>
                  <a:schemeClr val="bg1"/>
                </a:solidFill>
              </a:rPr>
              <a:t>(bakarrik gelditzerena, norbait gehiago hiltzerena…) eta kezkak(nor … z arduratuko da, nork dirua ekarriko du, non biziko gara …)  </a:t>
            </a:r>
            <a:r>
              <a:rPr lang="eu-ES" sz="2400" dirty="0" smtClean="0">
                <a:solidFill>
                  <a:schemeClr val="bg1"/>
                </a:solidFill>
              </a:rPr>
              <a:t>jokabideen inhibizioa</a:t>
            </a:r>
            <a:r>
              <a:rPr lang="eu-ES" sz="2400" dirty="0">
                <a:solidFill>
                  <a:schemeClr val="bg1"/>
                </a:solidFill>
              </a:rPr>
              <a:t> </a:t>
            </a:r>
            <a:r>
              <a:rPr lang="eu-ES" sz="2400" dirty="0" smtClean="0">
                <a:solidFill>
                  <a:schemeClr val="bg1"/>
                </a:solidFill>
              </a:rPr>
              <a:t>eta sintoma depresibo ezberdinak ( interesen galera , tristura , ezezkotasuna , lo  eta elikadura arazoak , erruduntasuna …) ,arazo akademikoak …begi bistakoak dira .</a:t>
            </a:r>
          </a:p>
          <a:p>
            <a:pPr marL="0" indent="0" algn="just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b.3.ONARPENA ETA BERRANTOLAKETA .Inguruarekiko interesa handitzen da ; ez du hurbilketarik </a:t>
            </a:r>
            <a:r>
              <a:rPr lang="eu-ES" sz="2400" dirty="0">
                <a:solidFill>
                  <a:schemeClr val="bg1"/>
                </a:solidFill>
              </a:rPr>
              <a:t>gaitzesten; </a:t>
            </a:r>
            <a:r>
              <a:rPr lang="eu-ES" sz="2400" dirty="0" smtClean="0">
                <a:solidFill>
                  <a:schemeClr val="bg1"/>
                </a:solidFill>
              </a:rPr>
              <a:t>errealitate berrira moldatzen hasten da  rol eta trebezia berriak  bereganatuz, gozatzeko gai erakusten da …</a:t>
            </a:r>
            <a:endParaRPr lang="eu-E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2497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90406"/>
          </a:xfrm>
        </p:spPr>
        <p:txBody>
          <a:bodyPr>
            <a:normAutofit/>
          </a:bodyPr>
          <a:lstStyle/>
          <a:p>
            <a:pPr algn="ctr"/>
            <a:r>
              <a:rPr lang="eu-E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DOLUAREN INGURUKO HURBILKETA TEORIKOA</a:t>
            </a:r>
            <a:endParaRPr lang="eu-E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555531"/>
            <a:ext cx="10515600" cy="5181600"/>
          </a:xfrm>
          <a:solidFill>
            <a:schemeClr val="accent1">
              <a:lumMod val="75000"/>
            </a:schemeClr>
          </a:solidFill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u-ES" sz="2400" b="1" i="1" dirty="0" smtClean="0">
                <a:solidFill>
                  <a:schemeClr val="bg1"/>
                </a:solidFill>
              </a:rPr>
              <a:t>c)Dolua nerabezaroan</a:t>
            </a:r>
            <a:r>
              <a:rPr lang="eu-ES" sz="2400" i="1" dirty="0" smtClean="0">
                <a:solidFill>
                  <a:schemeClr val="bg1"/>
                </a:solidFill>
              </a:rPr>
              <a:t>. </a:t>
            </a:r>
          </a:p>
          <a:p>
            <a:pPr marL="0" indent="0" algn="just">
              <a:buNone/>
            </a:pPr>
            <a:r>
              <a:rPr lang="eu-ES" sz="2400" dirty="0">
                <a:solidFill>
                  <a:schemeClr val="bg1"/>
                </a:solidFill>
              </a:rPr>
              <a:t>-</a:t>
            </a:r>
            <a:r>
              <a:rPr lang="eu-ES" sz="2400" dirty="0" smtClean="0">
                <a:solidFill>
                  <a:schemeClr val="bg1"/>
                </a:solidFill>
              </a:rPr>
              <a:t>Gazteek bizitzaren aurreko </a:t>
            </a:r>
            <a:r>
              <a:rPr lang="eu-ES" sz="2400" i="1" dirty="0" smtClean="0">
                <a:solidFill>
                  <a:schemeClr val="bg1"/>
                </a:solidFill>
              </a:rPr>
              <a:t>jarrera  sinesgaitza eta ezezkorra </a:t>
            </a:r>
            <a:r>
              <a:rPr lang="eu-ES" sz="2400" dirty="0" smtClean="0">
                <a:solidFill>
                  <a:schemeClr val="bg1"/>
                </a:solidFill>
              </a:rPr>
              <a:t>erakutsi ohi dute.</a:t>
            </a:r>
          </a:p>
          <a:p>
            <a:pPr marL="0" indent="0" algn="just">
              <a:buNone/>
            </a:pPr>
            <a:r>
              <a:rPr lang="eu-ES" sz="2400" dirty="0">
                <a:solidFill>
                  <a:schemeClr val="bg1"/>
                </a:solidFill>
              </a:rPr>
              <a:t>-</a:t>
            </a:r>
            <a:r>
              <a:rPr lang="eu-ES" sz="2400" i="1" dirty="0" smtClean="0">
                <a:solidFill>
                  <a:schemeClr val="bg1"/>
                </a:solidFill>
              </a:rPr>
              <a:t>Heriotza eta bizitzaren inguruko galderak</a:t>
            </a:r>
            <a:r>
              <a:rPr lang="eu-ES" sz="2400" dirty="0" smtClean="0">
                <a:solidFill>
                  <a:schemeClr val="bg1"/>
                </a:solidFill>
              </a:rPr>
              <a:t> bere buruari eta beste pertsonei egiten dizkiete. </a:t>
            </a:r>
          </a:p>
          <a:p>
            <a:pPr marL="0" indent="0" algn="just">
              <a:buNone/>
            </a:pPr>
            <a:r>
              <a:rPr lang="eu-ES" sz="2400" dirty="0">
                <a:solidFill>
                  <a:schemeClr val="bg1"/>
                </a:solidFill>
              </a:rPr>
              <a:t>-</a:t>
            </a:r>
            <a:r>
              <a:rPr lang="eu-ES" sz="2400" dirty="0" smtClean="0">
                <a:solidFill>
                  <a:schemeClr val="bg1"/>
                </a:solidFill>
              </a:rPr>
              <a:t>Askotan, </a:t>
            </a:r>
            <a:r>
              <a:rPr lang="eu-ES" sz="2400" i="1" dirty="0" smtClean="0">
                <a:solidFill>
                  <a:schemeClr val="bg1"/>
                </a:solidFill>
              </a:rPr>
              <a:t>axolagabekeria eta interesik eza</a:t>
            </a:r>
            <a:r>
              <a:rPr lang="eu-ES" sz="2400" dirty="0" smtClean="0">
                <a:solidFill>
                  <a:schemeClr val="bg1"/>
                </a:solidFill>
              </a:rPr>
              <a:t> azaltzen dituzte, eskuarki, defentsa mekanismoa dena .</a:t>
            </a:r>
          </a:p>
          <a:p>
            <a:pPr marL="0" indent="0" algn="just">
              <a:buNone/>
            </a:pPr>
            <a:r>
              <a:rPr lang="eu-ES" sz="2400" dirty="0">
                <a:solidFill>
                  <a:schemeClr val="bg1"/>
                </a:solidFill>
              </a:rPr>
              <a:t>-</a:t>
            </a:r>
            <a:r>
              <a:rPr lang="eu-ES" sz="2400" dirty="0" smtClean="0">
                <a:solidFill>
                  <a:schemeClr val="bg1"/>
                </a:solidFill>
              </a:rPr>
              <a:t> Batzuetan ,</a:t>
            </a:r>
            <a:r>
              <a:rPr lang="eu-ES" sz="2400" i="1" dirty="0" smtClean="0">
                <a:solidFill>
                  <a:schemeClr val="bg1"/>
                </a:solidFill>
              </a:rPr>
              <a:t>arrisku  jokaerak </a:t>
            </a:r>
            <a:r>
              <a:rPr lang="eu-ES" sz="2400" dirty="0" smtClean="0">
                <a:solidFill>
                  <a:schemeClr val="bg1"/>
                </a:solidFill>
              </a:rPr>
              <a:t>ere ( Alkohol eta drogen kontsumoa , promiskuitatea eta segurtasun neurririk gabeko sexua , borrokak, auto-zauriak…).</a:t>
            </a:r>
          </a:p>
          <a:p>
            <a:pPr marL="0" indent="0" algn="just">
              <a:buNone/>
            </a:pPr>
            <a:r>
              <a:rPr lang="eu-ES" sz="2400" i="1" dirty="0">
                <a:solidFill>
                  <a:schemeClr val="bg1"/>
                </a:solidFill>
              </a:rPr>
              <a:t>-</a:t>
            </a:r>
            <a:r>
              <a:rPr lang="eu-ES" sz="2400" dirty="0" smtClean="0">
                <a:solidFill>
                  <a:schemeClr val="bg1"/>
                </a:solidFill>
              </a:rPr>
              <a:t>Sarritan, </a:t>
            </a:r>
            <a:r>
              <a:rPr lang="eu-ES" sz="2400" i="1" dirty="0" smtClean="0">
                <a:solidFill>
                  <a:schemeClr val="bg1"/>
                </a:solidFill>
              </a:rPr>
              <a:t>bere sentimenduak </a:t>
            </a:r>
            <a:r>
              <a:rPr lang="eu-ES" sz="2400" dirty="0" smtClean="0">
                <a:solidFill>
                  <a:schemeClr val="bg1"/>
                </a:solidFill>
              </a:rPr>
              <a:t>( beldurra, ezintasuna ,amorrua, erruduntasuna, tristura, negarra …) </a:t>
            </a:r>
            <a:r>
              <a:rPr lang="eu-ES" sz="2400" i="1" dirty="0">
                <a:solidFill>
                  <a:schemeClr val="bg1"/>
                </a:solidFill>
              </a:rPr>
              <a:t>ez dituzte   </a:t>
            </a:r>
            <a:r>
              <a:rPr lang="eu-ES" sz="2400" i="1" dirty="0" smtClean="0">
                <a:solidFill>
                  <a:schemeClr val="bg1"/>
                </a:solidFill>
              </a:rPr>
              <a:t>adierazten  beste pertsonen aurrean</a:t>
            </a:r>
            <a:r>
              <a:rPr lang="eu-ES" sz="2400" dirty="0" smtClean="0">
                <a:solidFill>
                  <a:schemeClr val="bg1"/>
                </a:solidFill>
              </a:rPr>
              <a:t>.</a:t>
            </a:r>
            <a:r>
              <a:rPr lang="eu-ES" sz="2400" i="1" dirty="0" smtClean="0">
                <a:solidFill>
                  <a:schemeClr val="bg1"/>
                </a:solidFill>
              </a:rPr>
              <a:t> </a:t>
            </a:r>
            <a:r>
              <a:rPr lang="eu-ES" sz="2400" dirty="0" smtClean="0">
                <a:solidFill>
                  <a:schemeClr val="bg1"/>
                </a:solidFill>
              </a:rPr>
              <a:t>Arrazoiak</a:t>
            </a:r>
            <a:r>
              <a:rPr lang="eu-ES" sz="2400" i="1" dirty="0" smtClean="0">
                <a:solidFill>
                  <a:schemeClr val="bg1"/>
                </a:solidFill>
              </a:rPr>
              <a:t> </a:t>
            </a:r>
            <a:r>
              <a:rPr lang="eu-ES" sz="2400" dirty="0" smtClean="0">
                <a:solidFill>
                  <a:schemeClr val="bg1"/>
                </a:solidFill>
              </a:rPr>
              <a:t>:</a:t>
            </a:r>
            <a:r>
              <a:rPr lang="eu-ES" sz="2400" i="1" dirty="0" smtClean="0">
                <a:solidFill>
                  <a:schemeClr val="bg1"/>
                </a:solidFill>
              </a:rPr>
              <a:t> </a:t>
            </a:r>
            <a:r>
              <a:rPr lang="eu-ES" sz="2400" dirty="0" smtClean="0">
                <a:solidFill>
                  <a:schemeClr val="bg1"/>
                </a:solidFill>
              </a:rPr>
              <a:t>sendotasunaren </a:t>
            </a:r>
            <a:r>
              <a:rPr lang="eu-ES" sz="2400" i="1" dirty="0" smtClean="0">
                <a:solidFill>
                  <a:schemeClr val="bg1"/>
                </a:solidFill>
              </a:rPr>
              <a:t> </a:t>
            </a:r>
            <a:r>
              <a:rPr lang="eu-ES" sz="2400" dirty="0" smtClean="0">
                <a:solidFill>
                  <a:schemeClr val="bg1"/>
                </a:solidFill>
              </a:rPr>
              <a:t>itxura egitea, beste senideak babestea </a:t>
            </a:r>
            <a:r>
              <a:rPr lang="eu-ES" sz="2400" dirty="0" smtClean="0">
                <a:solidFill>
                  <a:schemeClr val="bg1"/>
                </a:solidFill>
              </a:rPr>
              <a:t>…</a:t>
            </a:r>
          </a:p>
          <a:p>
            <a:pPr marL="0" indent="0" algn="just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-Erruduntasuna , bereziki lehenago zenduarekin liskarra eta tirabira ugari izan badu.</a:t>
            </a:r>
          </a:p>
          <a:p>
            <a:pPr marL="0" indent="0" algn="just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Autoestimu baxua.</a:t>
            </a:r>
            <a:endParaRPr lang="eu-E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870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u-E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DOLUAREN INGURUKO HURBILKETA TEORIKOA</a:t>
            </a:r>
            <a:endParaRPr lang="eu-ES" sz="2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282262"/>
            <a:ext cx="10515600" cy="4894701"/>
          </a:xfrm>
          <a:solidFill>
            <a:srgbClr val="0070C0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u-ES" dirty="0" smtClean="0">
                <a:solidFill>
                  <a:schemeClr val="bg1"/>
                </a:solidFill>
              </a:rPr>
              <a:t>-</a:t>
            </a:r>
            <a:r>
              <a:rPr lang="eu-ES" sz="2400" dirty="0" smtClean="0">
                <a:solidFill>
                  <a:schemeClr val="bg1"/>
                </a:solidFill>
              </a:rPr>
              <a:t>Isolamendua. Tarte luzean bakarrik egoten da .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-Amorrua. Haserrekortasuna. Agresibitate. Menderakaitza. Erronkari. Guzti honen ondorioz senide eta lagunekin  harremanak okerragotzen dira.  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-Tristura. Interesik  falta. Loaldiarekin arazoak. Pasibotasun. Etsipen. Bizitzak ez duela merezi pentsatzea . Suizidioaren inguruko burutazioak …(depresio sintomak)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-Larritasun. Urduritasuna.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-Eskola errendimendua jaisten da .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-Gaixotasunen  inguruko kezkak, </a:t>
            </a:r>
            <a:r>
              <a:rPr lang="eu-ES" sz="2400" dirty="0">
                <a:solidFill>
                  <a:schemeClr val="bg1"/>
                </a:solidFill>
              </a:rPr>
              <a:t>b</a:t>
            </a:r>
            <a:r>
              <a:rPr lang="eu-ES" sz="2400" dirty="0" smtClean="0">
                <a:solidFill>
                  <a:schemeClr val="bg1"/>
                </a:solidFill>
              </a:rPr>
              <a:t>atik bat, hildakoarekin zer ikusia dutenekin.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-Ideia-nahasketa. Aldarte aldaketak.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-Sumindura osasun- langileekiko.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-Zenduaren portaera  eta jarreren imitazio larregi.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-Hildakoaz etengabeki mintzo egitea edo berataz mintzatzea nahi ez .</a:t>
            </a:r>
            <a:endParaRPr lang="eu-E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212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7875"/>
          </a:xfrm>
        </p:spPr>
        <p:txBody>
          <a:bodyPr>
            <a:normAutofit/>
          </a:bodyPr>
          <a:lstStyle/>
          <a:p>
            <a:pPr algn="ctr"/>
            <a:r>
              <a:rPr lang="eu-E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DOLUAREN INGURUKO HURBILKETA TEORIKOA</a:t>
            </a:r>
            <a:endParaRPr lang="eu-E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143000"/>
            <a:ext cx="10515600" cy="5033963"/>
          </a:xfrm>
          <a:solidFill>
            <a:schemeClr val="accent1">
              <a:lumMod val="75000"/>
            </a:schemeClr>
          </a:solidFill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•</a:t>
            </a:r>
            <a:r>
              <a:rPr lang="eu-ES" sz="2400" b="1" dirty="0" smtClean="0">
                <a:solidFill>
                  <a:schemeClr val="bg1"/>
                </a:solidFill>
              </a:rPr>
              <a:t>Doluari aurpegia emateko zereginak.</a:t>
            </a:r>
          </a:p>
          <a:p>
            <a:pPr marL="0" indent="0">
              <a:buNone/>
            </a:pPr>
            <a:r>
              <a:rPr lang="eu-ES" sz="2400" b="1" i="1" dirty="0" smtClean="0">
                <a:solidFill>
                  <a:schemeClr val="bg1"/>
                </a:solidFill>
              </a:rPr>
              <a:t>1º.Galeraren errealitatea onartzea</a:t>
            </a:r>
            <a:r>
              <a:rPr lang="eu-ES" sz="2400" i="1" dirty="0" smtClean="0">
                <a:solidFill>
                  <a:schemeClr val="bg1"/>
                </a:solidFill>
              </a:rPr>
              <a:t>. </a:t>
            </a:r>
            <a:r>
              <a:rPr lang="eu-ES" sz="2400" dirty="0" smtClean="0">
                <a:solidFill>
                  <a:schemeClr val="bg1"/>
                </a:solidFill>
              </a:rPr>
              <a:t>Galeraren errealitatea, galeraren  garrantzia eta haren  itzulezintasuna ukatu daitezke. Erritoetan parte hartzea eta heriotzaren inguruabarraz hitz egitea lagungarria izan daiteke aipaturiko zeregina gauzatzeko .</a:t>
            </a:r>
          </a:p>
          <a:p>
            <a:pPr marL="0" indent="0">
              <a:buNone/>
            </a:pPr>
            <a:r>
              <a:rPr lang="eu-ES" sz="2400" b="1" i="1" dirty="0" smtClean="0">
                <a:solidFill>
                  <a:schemeClr val="bg1"/>
                </a:solidFill>
              </a:rPr>
              <a:t>2º.Emozioak eta galeraren mina lantzea</a:t>
            </a:r>
            <a:r>
              <a:rPr lang="eu-ES" sz="2400" i="1" dirty="0" smtClean="0">
                <a:solidFill>
                  <a:schemeClr val="bg1"/>
                </a:solidFill>
              </a:rPr>
              <a:t>. </a:t>
            </a:r>
            <a:r>
              <a:rPr lang="eu-ES" sz="2400" dirty="0" smtClean="0">
                <a:solidFill>
                  <a:schemeClr val="bg1"/>
                </a:solidFill>
              </a:rPr>
              <a:t>Emozio mingarririk ez sentitzeko estrategia ezberdinak erabiltzen dira :pentsamendu mingarriak saihestea; drogak edota alkohol erabiltzea ;zendua idealizatzea eta berarekin identifikatzea; beste tokira joatea; hildakoa gogora ekartzen duten  gauzak ,  pertsonak, jarduerak…ekiditea…Estrategia delakoek,  mina ekiditea lortuz gero,  seguraski, dolua luzatuko dute.</a:t>
            </a:r>
          </a:p>
          <a:p>
            <a:pPr marL="0" indent="0">
              <a:buNone/>
            </a:pPr>
            <a:r>
              <a:rPr lang="eu-ES" sz="2400" b="1" i="1" dirty="0" smtClean="0">
                <a:solidFill>
                  <a:schemeClr val="bg1"/>
                </a:solidFill>
              </a:rPr>
              <a:t>3º.Ingurune batera moldatzea zeinetan zendua ez dagoen </a:t>
            </a:r>
            <a:r>
              <a:rPr lang="eu-ES" sz="2400" i="1" dirty="0" smtClean="0">
                <a:solidFill>
                  <a:schemeClr val="bg1"/>
                </a:solidFill>
              </a:rPr>
              <a:t>.</a:t>
            </a:r>
            <a:r>
              <a:rPr lang="eu-ES" sz="2400" dirty="0" smtClean="0">
                <a:solidFill>
                  <a:schemeClr val="bg1"/>
                </a:solidFill>
              </a:rPr>
              <a:t>Egokitzapen horrek, neurri handiago edo txikiago batetan , autokontzeptu, sinesmen , suposizio  balore, trebezia eta rolen  aldaketa ekarriko du.</a:t>
            </a:r>
          </a:p>
          <a:p>
            <a:pPr marL="0" indent="0">
              <a:buNone/>
            </a:pPr>
            <a:r>
              <a:rPr lang="eu-ES" sz="2400" b="1" i="1" dirty="0" smtClean="0">
                <a:solidFill>
                  <a:schemeClr val="bg1"/>
                </a:solidFill>
              </a:rPr>
              <a:t>4º.Hildakoa emozionalki birkokatzea eta bizitzen </a:t>
            </a:r>
            <a:r>
              <a:rPr lang="eu-ES" sz="2400" b="1" dirty="0" smtClean="0">
                <a:solidFill>
                  <a:schemeClr val="bg1"/>
                </a:solidFill>
              </a:rPr>
              <a:t>jarraitzea</a:t>
            </a:r>
            <a:r>
              <a:rPr lang="eu-ES" sz="2400" dirty="0" smtClean="0">
                <a:solidFill>
                  <a:schemeClr val="bg1"/>
                </a:solidFill>
              </a:rPr>
              <a:t>. Ataza honek ez du hildakoa gure baitatik ateratzea suposatzen , baizik eta birkokatzea lotura berriak sortu ahal izateko. </a:t>
            </a:r>
            <a:endParaRPr lang="eu-E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731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64889"/>
          </a:xfrm>
        </p:spPr>
        <p:txBody>
          <a:bodyPr>
            <a:normAutofit/>
          </a:bodyPr>
          <a:lstStyle/>
          <a:p>
            <a:pPr algn="ctr"/>
            <a:r>
              <a:rPr lang="eu-E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DOLUAREN INGURUKO HURBILKETA TEORIKOA</a:t>
            </a:r>
            <a:endParaRPr lang="eu-E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914400"/>
            <a:ext cx="10515600" cy="5943600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•</a:t>
            </a:r>
            <a:r>
              <a:rPr lang="eu-ES" sz="2400" b="1" dirty="0" smtClean="0">
                <a:solidFill>
                  <a:schemeClr val="bg1"/>
                </a:solidFill>
              </a:rPr>
              <a:t>Dolu korapilatsuaren zantzuak.</a:t>
            </a:r>
            <a:endParaRPr lang="eu-ES" sz="2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u-ES" sz="2400" b="1" i="1" dirty="0" smtClean="0">
                <a:solidFill>
                  <a:schemeClr val="bg1"/>
                </a:solidFill>
              </a:rPr>
              <a:t>a)Eskola errendimenduan beherakada </a:t>
            </a:r>
            <a:r>
              <a:rPr lang="eu-ES" sz="2400" dirty="0" smtClean="0">
                <a:solidFill>
                  <a:schemeClr val="bg1"/>
                </a:solidFill>
              </a:rPr>
              <a:t>nabarmena eta egonkorra.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b</a:t>
            </a:r>
            <a:r>
              <a:rPr lang="eu-ES" sz="2400" b="1" i="1" dirty="0" smtClean="0">
                <a:solidFill>
                  <a:schemeClr val="bg1"/>
                </a:solidFill>
              </a:rPr>
              <a:t>) Depresioa</a:t>
            </a:r>
            <a:r>
              <a:rPr lang="eu-ES" sz="2400" dirty="0" smtClean="0">
                <a:solidFill>
                  <a:schemeClr val="bg1"/>
                </a:solidFill>
              </a:rPr>
              <a:t>( tristura, interesik eza, pasibotasuna, ezezkotasuna, autoestimu baxua, </a:t>
            </a:r>
            <a:r>
              <a:rPr lang="eu-ES" sz="2400" dirty="0" smtClean="0">
                <a:solidFill>
                  <a:schemeClr val="bg1"/>
                </a:solidFill>
              </a:rPr>
              <a:t> etsipena ,lo </a:t>
            </a:r>
            <a:r>
              <a:rPr lang="eu-ES" sz="2400" dirty="0" smtClean="0">
                <a:solidFill>
                  <a:schemeClr val="bg1"/>
                </a:solidFill>
              </a:rPr>
              <a:t>eta elikaduran arazoak, erruduntasuna…).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c) Gizarte eta familiarteko </a:t>
            </a:r>
            <a:r>
              <a:rPr lang="eu-ES" sz="2400" b="1" i="1" dirty="0" smtClean="0">
                <a:solidFill>
                  <a:schemeClr val="bg1"/>
                </a:solidFill>
              </a:rPr>
              <a:t>harremanen hondatzea </a:t>
            </a:r>
            <a:r>
              <a:rPr lang="eu-ES" sz="2400" dirty="0" smtClean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d) </a:t>
            </a:r>
            <a:r>
              <a:rPr lang="eu-ES" sz="2400" b="1" i="1" dirty="0" smtClean="0">
                <a:solidFill>
                  <a:schemeClr val="bg1"/>
                </a:solidFill>
              </a:rPr>
              <a:t>Bere buruarekiko agresibitatea</a:t>
            </a:r>
            <a:r>
              <a:rPr lang="eu-ES" sz="2400" dirty="0" smtClean="0">
                <a:solidFill>
                  <a:schemeClr val="bg1"/>
                </a:solidFill>
              </a:rPr>
              <a:t>. Suizidioaren inguruko hausnarketak.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e) </a:t>
            </a:r>
            <a:r>
              <a:rPr lang="eu-ES" sz="2400" b="1" i="1" dirty="0" smtClean="0">
                <a:solidFill>
                  <a:schemeClr val="bg1"/>
                </a:solidFill>
              </a:rPr>
              <a:t>Arrisku portaerak</a:t>
            </a:r>
            <a:r>
              <a:rPr lang="eu-ES" sz="2400" dirty="0" smtClean="0">
                <a:solidFill>
                  <a:schemeClr val="bg1"/>
                </a:solidFill>
              </a:rPr>
              <a:t>: borrokak, drogen eta alkoholaren kontsumoa, segurtasun neurririk gabeko sexua …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f) </a:t>
            </a:r>
            <a:r>
              <a:rPr lang="eu-ES" sz="2400" b="1" i="1" dirty="0" smtClean="0">
                <a:solidFill>
                  <a:schemeClr val="bg1"/>
                </a:solidFill>
              </a:rPr>
              <a:t>Fobiak</a:t>
            </a:r>
            <a:r>
              <a:rPr lang="eu-ES" sz="2400" dirty="0" smtClean="0">
                <a:solidFill>
                  <a:schemeClr val="bg1"/>
                </a:solidFill>
              </a:rPr>
              <a:t> heriotza eta gaixotasunarekiko </a:t>
            </a:r>
            <a:r>
              <a:rPr lang="eu-ES" sz="2400" dirty="0" smtClean="0">
                <a:solidFill>
                  <a:schemeClr val="bg1"/>
                </a:solidFill>
              </a:rPr>
              <a:t>.Zenduaren larregizko imitazioa.</a:t>
            </a:r>
            <a:endParaRPr lang="eu-ES" sz="24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g) </a:t>
            </a:r>
            <a:r>
              <a:rPr lang="eu-ES" sz="2400" b="1" i="1" dirty="0" smtClean="0">
                <a:solidFill>
                  <a:schemeClr val="bg1"/>
                </a:solidFill>
              </a:rPr>
              <a:t>Gehiegizko erantzun emozionalak </a:t>
            </a:r>
            <a:r>
              <a:rPr lang="eu-ES" sz="2400" dirty="0" smtClean="0">
                <a:solidFill>
                  <a:schemeClr val="bg1"/>
                </a:solidFill>
              </a:rPr>
              <a:t>oztopo edo txikien aurrean.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h) </a:t>
            </a:r>
            <a:r>
              <a:rPr lang="eu-ES" sz="2400" b="1" i="1" dirty="0" smtClean="0">
                <a:solidFill>
                  <a:schemeClr val="bg1"/>
                </a:solidFill>
              </a:rPr>
              <a:t>Minaren ukatze </a:t>
            </a:r>
            <a:r>
              <a:rPr lang="eu-ES" sz="2400" dirty="0" smtClean="0">
                <a:solidFill>
                  <a:schemeClr val="bg1"/>
                </a:solidFill>
              </a:rPr>
              <a:t>egonkorra</a:t>
            </a:r>
            <a:r>
              <a:rPr lang="eu-ES" sz="2400" dirty="0" smtClean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i) Jokabide  </a:t>
            </a:r>
            <a:r>
              <a:rPr lang="eu-ES" sz="2400" dirty="0" err="1" smtClean="0">
                <a:solidFill>
                  <a:schemeClr val="bg1"/>
                </a:solidFill>
              </a:rPr>
              <a:t>erregresiboak</a:t>
            </a:r>
            <a:r>
              <a:rPr lang="eu-ES" sz="2400" dirty="0" smtClean="0">
                <a:solidFill>
                  <a:schemeClr val="bg1"/>
                </a:solidFill>
              </a:rPr>
              <a:t>  (txiza edo gainean egitea, bakarrik lo edo jan nahi ez izatea…).</a:t>
            </a:r>
          </a:p>
          <a:p>
            <a:pPr marL="0" indent="0">
              <a:buNone/>
            </a:pPr>
            <a:endParaRPr lang="eu-ES" sz="24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u-ES" sz="24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u-ES" sz="24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u-ES" sz="24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u-ES" sz="24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u-ES" sz="24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u-ES" sz="2400" dirty="0"/>
          </a:p>
        </p:txBody>
      </p:sp>
    </p:spTree>
    <p:extLst>
      <p:ext uri="{BB962C8B-B14F-4D97-AF65-F5344CB8AC3E}">
        <p14:creationId xmlns:p14="http://schemas.microsoft.com/office/powerpoint/2010/main" val="22117474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1338</TotalTime>
  <Words>967</Words>
  <Application>Microsoft Office PowerPoint</Application>
  <PresentationFormat>Panorámica</PresentationFormat>
  <Paragraphs>74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de Office</vt:lpstr>
      <vt:lpstr>DOLUAREN INGURUKO HURBILKETA TEORIKOA</vt:lpstr>
      <vt:lpstr>DOLUAREN INGURUKO HURBILKETA TEORIKOA</vt:lpstr>
      <vt:lpstr>DOLUAREN INGURUKO HURBILKETA TEORIKOA</vt:lpstr>
      <vt:lpstr>DOLUAREN INGURUKO HURBILKETA TEORIKOA</vt:lpstr>
      <vt:lpstr>DOLUAREN INGURUKO HURBILKETA TEORIKOA</vt:lpstr>
      <vt:lpstr>DOLUAREN INGURUKO HURBILKETA TEORIKOA</vt:lpstr>
      <vt:lpstr>DOLUAREN INGURUKO HURBILKETA TEORIKOA</vt:lpstr>
      <vt:lpstr>DOLUAREN INGURUKO HURBILKETA TEORIKOA</vt:lpstr>
    </vt:vector>
  </TitlesOfParts>
  <Company>Hezkuntza Saila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Peio Bilbao Sanz</dc:creator>
  <cp:lastModifiedBy>Peio Bilbao Sanz</cp:lastModifiedBy>
  <cp:revision>114</cp:revision>
  <cp:lastPrinted>2019-01-24T13:47:45Z</cp:lastPrinted>
  <dcterms:created xsi:type="dcterms:W3CDTF">2019-01-15T11:51:44Z</dcterms:created>
  <dcterms:modified xsi:type="dcterms:W3CDTF">2019-04-10T10:37:52Z</dcterms:modified>
</cp:coreProperties>
</file>