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542306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9386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11327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65828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27488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73251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24434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86135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u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47078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35905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052604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E6F5C-775C-45C0-A344-37D4B46E38DD}" type="datetimeFigureOut">
              <a:rPr lang="eu-ES" smtClean="0"/>
              <a:t>2019/6/10</a:t>
            </a:fld>
            <a:endParaRPr lang="eu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u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E7A55-BC62-4B6B-8FAA-DDDCD809D749}" type="slidenum">
              <a:rPr lang="eu-ES" smtClean="0"/>
              <a:t>‹Nº›</a:t>
            </a:fld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8497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geneas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2564" y="0"/>
            <a:ext cx="10163503" cy="94869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u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 EGIN SUIZIDIO ARRISKUA ALTUA DENEAN</a:t>
            </a:r>
            <a:endParaRPr lang="eu-E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82565" y="948690"/>
            <a:ext cx="10163503" cy="5909310"/>
          </a:xfrm>
          <a:solidFill>
            <a:schemeClr val="accent5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endParaRPr lang="eu-ES" dirty="0" smtClean="0"/>
          </a:p>
          <a:p>
            <a:pPr algn="just"/>
            <a:r>
              <a:rPr lang="eu-ES" sz="2800" dirty="0" smtClean="0">
                <a:solidFill>
                  <a:schemeClr val="bg1"/>
                </a:solidFill>
              </a:rPr>
              <a:t>1º.</a:t>
            </a:r>
            <a:r>
              <a:rPr lang="eu-ES" sz="2800" i="1" dirty="0" smtClean="0">
                <a:solidFill>
                  <a:schemeClr val="bg1"/>
                </a:solidFill>
              </a:rPr>
              <a:t>Ez utzi  inoiz bakarrik ikaslea.</a:t>
            </a:r>
            <a:r>
              <a:rPr lang="eu-ES" sz="2800" dirty="0" smtClean="0">
                <a:solidFill>
                  <a:schemeClr val="bg1"/>
                </a:solidFill>
              </a:rPr>
              <a:t> </a:t>
            </a:r>
            <a:endParaRPr lang="eu-ES" sz="2800" dirty="0">
              <a:solidFill>
                <a:schemeClr val="bg1"/>
              </a:solidFill>
            </a:endParaRPr>
          </a:p>
          <a:p>
            <a:pPr algn="just"/>
            <a:r>
              <a:rPr lang="eu-ES" sz="2800" dirty="0" smtClean="0">
                <a:solidFill>
                  <a:schemeClr val="bg1"/>
                </a:solidFill>
              </a:rPr>
              <a:t>2º. </a:t>
            </a:r>
            <a:r>
              <a:rPr lang="eu-ES" sz="2800" i="1" dirty="0" smtClean="0">
                <a:solidFill>
                  <a:schemeClr val="bg1"/>
                </a:solidFill>
              </a:rPr>
              <a:t>Saiatu lasaitzen </a:t>
            </a:r>
            <a:r>
              <a:rPr lang="eu-ES" sz="2800" dirty="0" smtClean="0">
                <a:solidFill>
                  <a:schemeClr val="bg1"/>
                </a:solidFill>
              </a:rPr>
              <a:t>, bere antsietatea gutxitzen .Adierazi aditu baten laguntza behar duela eta laguntza hori oso eragingarria izaten dela.</a:t>
            </a:r>
          </a:p>
          <a:p>
            <a:pPr algn="just"/>
            <a:r>
              <a:rPr lang="eu-ES" sz="2800" i="1" dirty="0" smtClean="0">
                <a:solidFill>
                  <a:schemeClr val="bg1"/>
                </a:solidFill>
              </a:rPr>
              <a:t>3º. Jakinarazi ikasleari  bere gurasoekin edo derrigorrez harremanetan jarri behar garela </a:t>
            </a:r>
            <a:r>
              <a:rPr lang="eu-ES" sz="2800" dirty="0" smtClean="0">
                <a:solidFill>
                  <a:schemeClr val="bg1"/>
                </a:solidFill>
              </a:rPr>
              <a:t>, bereziki ,ikasleak  haiei ez ohartarazteko eskatu badigu.</a:t>
            </a:r>
          </a:p>
          <a:p>
            <a:pPr algn="just"/>
            <a:r>
              <a:rPr lang="eu-ES" sz="2800" i="1" dirty="0" smtClean="0">
                <a:solidFill>
                  <a:schemeClr val="bg1"/>
                </a:solidFill>
              </a:rPr>
              <a:t>4º.Informatu ,berehala, bere gurasoei edo </a:t>
            </a:r>
            <a:r>
              <a:rPr lang="eu-ES" sz="2800" dirty="0" smtClean="0">
                <a:solidFill>
                  <a:schemeClr val="bg1"/>
                </a:solidFill>
              </a:rPr>
              <a:t>bere tutore legalei suizidio arriskuari buruz. </a:t>
            </a:r>
            <a:r>
              <a:rPr lang="eu-ES" sz="2800" i="1" dirty="0" smtClean="0">
                <a:solidFill>
                  <a:schemeClr val="bg1"/>
                </a:solidFill>
              </a:rPr>
              <a:t>Azpimarratu laguntza jasotzea ezinbestekoa dela </a:t>
            </a:r>
            <a:r>
              <a:rPr lang="eu-ES" sz="2800" dirty="0" smtClean="0">
                <a:solidFill>
                  <a:schemeClr val="bg1"/>
                </a:solidFill>
              </a:rPr>
              <a:t>eta hoberena dela  Ospitale Larrialdi Zerbitzura lehenbailehen eramatea.</a:t>
            </a:r>
          </a:p>
          <a:p>
            <a:pPr algn="just"/>
            <a:r>
              <a:rPr lang="eu-ES" sz="2800" dirty="0" smtClean="0">
                <a:solidFill>
                  <a:schemeClr val="bg1"/>
                </a:solidFill>
              </a:rPr>
              <a:t>5º.Gurasoak ikastetxera heltzen diren bitartean, ikaslea denbora osoan  heldu batek lagunduta egongo da,  </a:t>
            </a:r>
            <a:r>
              <a:rPr lang="eu-ES" sz="2800" i="1" dirty="0" smtClean="0">
                <a:solidFill>
                  <a:schemeClr val="bg1"/>
                </a:solidFill>
              </a:rPr>
              <a:t>metodo hilgarrietara sarbiderik izan ez dezan.</a:t>
            </a:r>
            <a:endParaRPr lang="eu-E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81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0546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u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 EGIN SUIZIDIO ARRISKUA ALTUA DENEAN</a:t>
            </a:r>
            <a:endParaRPr lang="eu-ES" sz="2400" dirty="0">
              <a:solidFill>
                <a:srgbClr val="00206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467"/>
            <a:ext cx="10515600" cy="5452533"/>
          </a:xfrm>
          <a:solidFill>
            <a:schemeClr val="accent5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i="1" dirty="0" smtClean="0">
                <a:solidFill>
                  <a:schemeClr val="bg1"/>
                </a:solidFill>
              </a:rPr>
              <a:t>6º.Ezin ba dugu gurasoekin edo </a:t>
            </a:r>
            <a:r>
              <a:rPr lang="eu-ES" dirty="0" smtClean="0">
                <a:solidFill>
                  <a:schemeClr val="bg1"/>
                </a:solidFill>
              </a:rPr>
              <a:t>bere tutore legalekin </a:t>
            </a:r>
            <a:r>
              <a:rPr lang="eu-ES" i="1" dirty="0" smtClean="0">
                <a:solidFill>
                  <a:schemeClr val="bg1"/>
                </a:solidFill>
              </a:rPr>
              <a:t>harremanetan jarri , edo </a:t>
            </a:r>
            <a:r>
              <a:rPr lang="eu-ES" dirty="0" smtClean="0">
                <a:solidFill>
                  <a:schemeClr val="bg1"/>
                </a:solidFill>
              </a:rPr>
              <a:t>bere erantzuna desegokia bada ,adingabeen goreneko interesa kontutan hartuz,  </a:t>
            </a:r>
            <a:r>
              <a:rPr lang="eu-ES" i="1" dirty="0" smtClean="0">
                <a:solidFill>
                  <a:schemeClr val="bg1"/>
                </a:solidFill>
              </a:rPr>
              <a:t>Larrialdi Zerbitzura (112) dei egingo diogu </a:t>
            </a:r>
            <a:r>
              <a:rPr lang="eu-ES" dirty="0" smtClean="0">
                <a:solidFill>
                  <a:schemeClr val="bg1"/>
                </a:solidFill>
              </a:rPr>
              <a:t>edo geuk Ospitale Larrialdi Zerbitzura eramango dugu.</a:t>
            </a:r>
          </a:p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7º.Eskuen artean dugun kasua, </a:t>
            </a:r>
            <a:r>
              <a:rPr lang="eu-ES" i="1" dirty="0" smtClean="0">
                <a:solidFill>
                  <a:schemeClr val="bg1"/>
                </a:solidFill>
              </a:rPr>
              <a:t>Jazarpen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edo Bullying-ekin erlazionatuta badago</a:t>
            </a:r>
            <a:r>
              <a:rPr lang="eu-ES" dirty="0" smtClean="0">
                <a:solidFill>
                  <a:schemeClr val="bg1"/>
                </a:solidFill>
              </a:rPr>
              <a:t>, gure Erkidegoan indarrean dagoen Jazarpenaren aurkako </a:t>
            </a:r>
            <a:r>
              <a:rPr lang="eu-ES" i="1" dirty="0" smtClean="0">
                <a:solidFill>
                  <a:schemeClr val="bg1"/>
                </a:solidFill>
              </a:rPr>
              <a:t>protokoloa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abiaraziko dugu.</a:t>
            </a:r>
          </a:p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8º.Suizidio arriskuari buruzko informazioa ,ikasleari lagun diezaioketen beste pertsonei helaraziko diegu (lagun minei , neska edo mutiko-lagunei, beste ikaskideei…) komenigarria ikusten badugu. Asmoa  da bere inguruan </a:t>
            </a:r>
            <a:r>
              <a:rPr lang="eu-ES" i="1" dirty="0" smtClean="0">
                <a:solidFill>
                  <a:schemeClr val="bg1"/>
                </a:solidFill>
              </a:rPr>
              <a:t>laguntza –sarea sortzea</a:t>
            </a:r>
            <a:r>
              <a:rPr lang="eu-ES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9º.Aurreko puntuan aipaturiko </a:t>
            </a:r>
            <a:r>
              <a:rPr lang="eu-ES" i="1" dirty="0" smtClean="0">
                <a:solidFill>
                  <a:schemeClr val="bg1"/>
                </a:solidFill>
              </a:rPr>
              <a:t>laguntzaileak oinarrizko prestakuntza jasoko du</a:t>
            </a:r>
            <a:r>
              <a:rPr lang="eu-ES" sz="2400" i="1" dirty="0" smtClean="0">
                <a:solidFill>
                  <a:schemeClr val="bg1"/>
                </a:solidFill>
              </a:rPr>
              <a:t>te</a:t>
            </a:r>
            <a:r>
              <a:rPr lang="eu-ES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u-E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1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256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u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 EGIN SUIZIDIO ARRISKUA ALTUA DENEAN</a:t>
            </a:r>
            <a:endParaRPr lang="eu-ES" sz="2400" dirty="0">
              <a:solidFill>
                <a:srgbClr val="00206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82567"/>
            <a:ext cx="10515600" cy="5775433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Prestakuntza delakoan suizidioaren inguruko mitoak; alarma zantzuak; nola komunikatu berarekin; jarrera egokiak suizidioaren aurrean , zer egin suizidio arriskua altua bada … puntuak garatuko lirateke.</a:t>
            </a:r>
          </a:p>
          <a:p>
            <a:pPr marL="0" indent="0">
              <a:buNone/>
            </a:pPr>
            <a:r>
              <a:rPr lang="eu-ES" dirty="0" smtClean="0">
                <a:solidFill>
                  <a:schemeClr val="bg1"/>
                </a:solidFill>
              </a:rPr>
              <a:t>10º.Suizidio arriskuan dagoen </a:t>
            </a:r>
            <a:r>
              <a:rPr lang="eu-ES" i="1" dirty="0" smtClean="0">
                <a:solidFill>
                  <a:schemeClr val="bg1"/>
                </a:solidFill>
              </a:rPr>
              <a:t>ikasleari Norbanako Tutoretza </a:t>
            </a:r>
            <a:r>
              <a:rPr lang="eu-ES" dirty="0" smtClean="0">
                <a:solidFill>
                  <a:schemeClr val="bg1"/>
                </a:solidFill>
              </a:rPr>
              <a:t>edukitzeko aukera </a:t>
            </a:r>
            <a:r>
              <a:rPr lang="eu-ES" i="1" dirty="0" smtClean="0">
                <a:solidFill>
                  <a:schemeClr val="bg1"/>
                </a:solidFill>
              </a:rPr>
              <a:t>eskaintzea</a:t>
            </a:r>
            <a:r>
              <a:rPr lang="eu-ES" dirty="0" smtClean="0">
                <a:solidFill>
                  <a:schemeClr val="bg1"/>
                </a:solidFill>
              </a:rPr>
              <a:t> ondo </a:t>
            </a:r>
            <a:r>
              <a:rPr lang="eu-ES" dirty="0" err="1" smtClean="0">
                <a:solidFill>
                  <a:schemeClr val="bg1"/>
                </a:solidFill>
              </a:rPr>
              <a:t>legoke</a:t>
            </a:r>
            <a:r>
              <a:rPr lang="eu-ES" dirty="0" smtClean="0">
                <a:solidFill>
                  <a:schemeClr val="bg1"/>
                </a:solidFill>
              </a:rPr>
              <a:t> .</a:t>
            </a:r>
            <a:endParaRPr lang="eu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6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80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u-ES" b="1" dirty="0" smtClean="0">
                <a:solidFill>
                  <a:schemeClr val="accent6">
                    <a:lumMod val="50000"/>
                  </a:schemeClr>
                </a:solidFill>
              </a:rPr>
              <a:t>BALIABIDEAK</a:t>
            </a:r>
            <a:endParaRPr lang="eu-E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5271521"/>
          </a:xfrm>
          <a:solidFill>
            <a:schemeClr val="accent6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u-ES" b="1" i="1" dirty="0" smtClean="0">
                <a:solidFill>
                  <a:schemeClr val="bg1"/>
                </a:solidFill>
              </a:rPr>
              <a:t>1º</a:t>
            </a:r>
            <a:r>
              <a:rPr lang="eu-ES" i="1" dirty="0" smtClean="0">
                <a:solidFill>
                  <a:schemeClr val="bg1"/>
                </a:solidFill>
              </a:rPr>
              <a:t>. </a:t>
            </a:r>
            <a:r>
              <a:rPr lang="eu-ES" b="1" i="1" dirty="0" smtClean="0">
                <a:solidFill>
                  <a:schemeClr val="bg1"/>
                </a:solidFill>
              </a:rPr>
              <a:t>El </a:t>
            </a:r>
            <a:r>
              <a:rPr lang="eu-ES" b="1" i="1" dirty="0" err="1" smtClean="0">
                <a:solidFill>
                  <a:schemeClr val="bg1"/>
                </a:solidFill>
              </a:rPr>
              <a:t>suicidio</a:t>
            </a:r>
            <a:r>
              <a:rPr lang="eu-ES" b="1" i="1" dirty="0" smtClean="0">
                <a:solidFill>
                  <a:schemeClr val="bg1"/>
                </a:solidFill>
              </a:rPr>
              <a:t> : </a:t>
            </a:r>
            <a:r>
              <a:rPr lang="eu-ES" b="1" i="1" dirty="0" err="1">
                <a:solidFill>
                  <a:schemeClr val="bg1"/>
                </a:solidFill>
              </a:rPr>
              <a:t>P</a:t>
            </a:r>
            <a:r>
              <a:rPr lang="eu-ES" b="1" i="1" dirty="0" err="1" smtClean="0">
                <a:solidFill>
                  <a:schemeClr val="bg1"/>
                </a:solidFill>
              </a:rPr>
              <a:t>revención</a:t>
            </a:r>
            <a:r>
              <a:rPr lang="eu-ES" b="1" i="1" dirty="0" smtClean="0">
                <a:solidFill>
                  <a:schemeClr val="bg1"/>
                </a:solidFill>
              </a:rPr>
              <a:t> y </a:t>
            </a:r>
            <a:r>
              <a:rPr lang="eu-ES" b="1" i="1" dirty="0" err="1" smtClean="0">
                <a:solidFill>
                  <a:schemeClr val="bg1"/>
                </a:solidFill>
              </a:rPr>
              <a:t>manejo</a:t>
            </a:r>
            <a:r>
              <a:rPr lang="eu-ES" i="1" dirty="0" err="1" smtClean="0">
                <a:solidFill>
                  <a:schemeClr val="bg1"/>
                </a:solidFill>
              </a:rPr>
              <a:t>.</a:t>
            </a:r>
            <a:r>
              <a:rPr lang="eu-ES" dirty="0" err="1" smtClean="0">
                <a:solidFill>
                  <a:schemeClr val="bg1"/>
                </a:solidFill>
              </a:rPr>
              <a:t>Perez</a:t>
            </a:r>
            <a:r>
              <a:rPr lang="eu-ES" dirty="0" smtClean="0">
                <a:solidFill>
                  <a:schemeClr val="bg1"/>
                </a:solidFill>
              </a:rPr>
              <a:t> Barrero,S.&amp;</a:t>
            </a:r>
            <a:r>
              <a:rPr lang="eu-ES" dirty="0" err="1" smtClean="0">
                <a:solidFill>
                  <a:schemeClr val="bg1"/>
                </a:solidFill>
              </a:rPr>
              <a:t>Mosquera</a:t>
            </a:r>
            <a:r>
              <a:rPr lang="eu-ES" dirty="0" smtClean="0">
                <a:solidFill>
                  <a:schemeClr val="bg1"/>
                </a:solidFill>
              </a:rPr>
              <a:t>, </a:t>
            </a:r>
            <a:r>
              <a:rPr lang="eu-ES" dirty="0" err="1" smtClean="0">
                <a:solidFill>
                  <a:schemeClr val="bg1"/>
                </a:solidFill>
              </a:rPr>
              <a:t>D.Pléyades.Madrid</a:t>
            </a:r>
            <a:r>
              <a:rPr lang="eu-ES" dirty="0" smtClean="0">
                <a:solidFill>
                  <a:schemeClr val="bg1"/>
                </a:solidFill>
              </a:rPr>
              <a:t> .2006.</a:t>
            </a:r>
          </a:p>
          <a:p>
            <a:pPr marL="0" indent="0">
              <a:buNone/>
            </a:pPr>
            <a:r>
              <a:rPr lang="eu-ES" b="1" dirty="0" smtClean="0">
                <a:solidFill>
                  <a:schemeClr val="bg1"/>
                </a:solidFill>
              </a:rPr>
              <a:t>2º.</a:t>
            </a:r>
            <a:r>
              <a:rPr lang="eu-ES" b="1" i="1" dirty="0" smtClean="0">
                <a:solidFill>
                  <a:schemeClr val="bg1"/>
                </a:solidFill>
              </a:rPr>
              <a:t>No </a:t>
            </a:r>
            <a:r>
              <a:rPr lang="eu-ES" b="1" i="1" dirty="0" err="1" smtClean="0">
                <a:solidFill>
                  <a:schemeClr val="bg1"/>
                </a:solidFill>
              </a:rPr>
              <a:t>estás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solo.Enséñales</a:t>
            </a:r>
            <a:r>
              <a:rPr lang="eu-ES" b="1" i="1" dirty="0" smtClean="0">
                <a:solidFill>
                  <a:schemeClr val="bg1"/>
                </a:solidFill>
              </a:rPr>
              <a:t> a </a:t>
            </a:r>
            <a:r>
              <a:rPr lang="eu-ES" b="1" i="1" dirty="0" err="1" smtClean="0">
                <a:solidFill>
                  <a:schemeClr val="bg1"/>
                </a:solidFill>
              </a:rPr>
              <a:t>vivir</a:t>
            </a:r>
            <a:r>
              <a:rPr lang="eu-ES" b="1" i="1" dirty="0" smtClean="0">
                <a:solidFill>
                  <a:schemeClr val="bg1"/>
                </a:solidFill>
              </a:rPr>
              <a:t> .</a:t>
            </a:r>
            <a:r>
              <a:rPr lang="eu-ES" b="1" i="1" dirty="0" err="1" smtClean="0">
                <a:solidFill>
                  <a:schemeClr val="bg1"/>
                </a:solidFill>
              </a:rPr>
              <a:t>Guía</a:t>
            </a:r>
            <a:r>
              <a:rPr lang="eu-ES" b="1" i="1" dirty="0" smtClean="0">
                <a:solidFill>
                  <a:schemeClr val="bg1"/>
                </a:solidFill>
              </a:rPr>
              <a:t> para la </a:t>
            </a:r>
            <a:r>
              <a:rPr lang="eu-ES" b="1" i="1" dirty="0" err="1" smtClean="0">
                <a:solidFill>
                  <a:schemeClr val="bg1"/>
                </a:solidFill>
              </a:rPr>
              <a:t>prevención</a:t>
            </a:r>
            <a:r>
              <a:rPr lang="eu-ES" b="1" i="1" dirty="0" smtClean="0">
                <a:solidFill>
                  <a:schemeClr val="bg1"/>
                </a:solidFill>
              </a:rPr>
              <a:t> de la </a:t>
            </a:r>
            <a:r>
              <a:rPr lang="eu-ES" b="1" i="1" dirty="0" err="1" smtClean="0">
                <a:solidFill>
                  <a:schemeClr val="bg1"/>
                </a:solidFill>
              </a:rPr>
              <a:t>conducta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suicida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i="1" dirty="0" smtClean="0">
                <a:solidFill>
                  <a:schemeClr val="bg1"/>
                </a:solidFill>
              </a:rPr>
              <a:t>.</a:t>
            </a:r>
            <a:r>
              <a:rPr lang="eu-ES" dirty="0" smtClean="0">
                <a:solidFill>
                  <a:schemeClr val="bg1"/>
                </a:solidFill>
              </a:rPr>
              <a:t>Jimenez, J., </a:t>
            </a:r>
            <a:r>
              <a:rPr lang="eu-ES" dirty="0" err="1" smtClean="0">
                <a:solidFill>
                  <a:schemeClr val="bg1"/>
                </a:solidFill>
              </a:rPr>
              <a:t>Montes</a:t>
            </a:r>
            <a:r>
              <a:rPr lang="eu-ES" dirty="0" smtClean="0">
                <a:solidFill>
                  <a:schemeClr val="bg1"/>
                </a:solidFill>
              </a:rPr>
              <a:t>, </a:t>
            </a:r>
            <a:r>
              <a:rPr lang="eu-ES" dirty="0" err="1" smtClean="0">
                <a:solidFill>
                  <a:schemeClr val="bg1"/>
                </a:solidFill>
              </a:rPr>
              <a:t>M.,Jimenez</a:t>
            </a:r>
            <a:r>
              <a:rPr lang="eu-ES" dirty="0" smtClean="0">
                <a:solidFill>
                  <a:schemeClr val="bg1"/>
                </a:solidFill>
              </a:rPr>
              <a:t>, A.,</a:t>
            </a:r>
            <a:r>
              <a:rPr lang="eu-ES" dirty="0" err="1" smtClean="0">
                <a:solidFill>
                  <a:schemeClr val="bg1"/>
                </a:solidFill>
              </a:rPr>
              <a:t>Mayoral</a:t>
            </a:r>
            <a:r>
              <a:rPr lang="eu-ES" dirty="0" smtClean="0">
                <a:solidFill>
                  <a:schemeClr val="bg1"/>
                </a:solidFill>
              </a:rPr>
              <a:t> , </a:t>
            </a:r>
            <a:r>
              <a:rPr lang="eu-ES" dirty="0" err="1" smtClean="0">
                <a:solidFill>
                  <a:schemeClr val="bg1"/>
                </a:solidFill>
              </a:rPr>
              <a:t>A.Escudero</a:t>
            </a:r>
            <a:r>
              <a:rPr lang="eu-ES" dirty="0" smtClean="0">
                <a:solidFill>
                  <a:schemeClr val="bg1"/>
                </a:solidFill>
              </a:rPr>
              <a:t>, J.L.&amp;</a:t>
            </a:r>
            <a:r>
              <a:rPr lang="eu-ES" dirty="0" err="1" smtClean="0">
                <a:solidFill>
                  <a:schemeClr val="bg1"/>
                </a:solidFill>
              </a:rPr>
              <a:t>Cid</a:t>
            </a:r>
            <a:r>
              <a:rPr lang="eu-ES" dirty="0" smtClean="0">
                <a:solidFill>
                  <a:schemeClr val="bg1"/>
                </a:solidFill>
              </a:rPr>
              <a:t>, E. </a:t>
            </a:r>
            <a:r>
              <a:rPr lang="eu-ES" dirty="0" err="1" smtClean="0">
                <a:solidFill>
                  <a:schemeClr val="bg1"/>
                </a:solidFill>
              </a:rPr>
              <a:t>Comunidad</a:t>
            </a:r>
            <a:r>
              <a:rPr lang="eu-ES" dirty="0" smtClean="0">
                <a:solidFill>
                  <a:schemeClr val="bg1"/>
                </a:solidFill>
              </a:rPr>
              <a:t> de </a:t>
            </a:r>
            <a:r>
              <a:rPr lang="eu-ES" dirty="0" err="1" smtClean="0">
                <a:solidFill>
                  <a:schemeClr val="bg1"/>
                </a:solidFill>
              </a:rPr>
              <a:t>Madrid</a:t>
            </a:r>
            <a:r>
              <a:rPr lang="eu-ES" dirty="0" smtClean="0">
                <a:solidFill>
                  <a:schemeClr val="bg1"/>
                </a:solidFill>
              </a:rPr>
              <a:t>  ( </a:t>
            </a:r>
            <a:r>
              <a:rPr lang="eu-ES" dirty="0" err="1" smtClean="0">
                <a:solidFill>
                  <a:schemeClr val="bg1"/>
                </a:solidFill>
              </a:rPr>
              <a:t>Dirigida</a:t>
            </a:r>
            <a:r>
              <a:rPr lang="eu-ES" dirty="0" smtClean="0">
                <a:solidFill>
                  <a:schemeClr val="bg1"/>
                </a:solidFill>
              </a:rPr>
              <a:t>  a </a:t>
            </a:r>
            <a:r>
              <a:rPr lang="eu-ES" dirty="0" err="1" smtClean="0">
                <a:solidFill>
                  <a:schemeClr val="bg1"/>
                </a:solidFill>
              </a:rPr>
              <a:t>docentes</a:t>
            </a:r>
            <a:r>
              <a:rPr lang="eu-ES" dirty="0" smtClean="0">
                <a:solidFill>
                  <a:schemeClr val="bg1"/>
                </a:solidFill>
              </a:rPr>
              <a:t>).</a:t>
            </a:r>
          </a:p>
          <a:p>
            <a:pPr marL="0" indent="0">
              <a:buNone/>
            </a:pPr>
            <a:r>
              <a:rPr lang="eu-ES" b="1" i="1" dirty="0" smtClean="0">
                <a:solidFill>
                  <a:schemeClr val="bg1"/>
                </a:solidFill>
              </a:rPr>
              <a:t>3º</a:t>
            </a:r>
            <a:r>
              <a:rPr lang="eu-ES" b="1" dirty="0" smtClean="0">
                <a:solidFill>
                  <a:schemeClr val="bg1"/>
                </a:solidFill>
              </a:rPr>
              <a:t>.</a:t>
            </a:r>
            <a:r>
              <a:rPr lang="eu-ES" b="1" i="1" dirty="0" smtClean="0">
                <a:solidFill>
                  <a:schemeClr val="bg1"/>
                </a:solidFill>
              </a:rPr>
              <a:t>Prevención , </a:t>
            </a:r>
            <a:r>
              <a:rPr lang="eu-ES" b="1" i="1" dirty="0" err="1" smtClean="0">
                <a:solidFill>
                  <a:schemeClr val="bg1"/>
                </a:solidFill>
              </a:rPr>
              <a:t>Intervención</a:t>
            </a:r>
            <a:r>
              <a:rPr lang="eu-ES" b="1" i="1" dirty="0" smtClean="0">
                <a:solidFill>
                  <a:schemeClr val="bg1"/>
                </a:solidFill>
              </a:rPr>
              <a:t> y </a:t>
            </a:r>
            <a:r>
              <a:rPr lang="eu-ES" b="1" i="1" dirty="0" err="1" smtClean="0">
                <a:solidFill>
                  <a:schemeClr val="bg1"/>
                </a:solidFill>
              </a:rPr>
              <a:t>Postvención</a:t>
            </a:r>
            <a:r>
              <a:rPr lang="eu-ES" b="1" i="1" dirty="0" smtClean="0">
                <a:solidFill>
                  <a:schemeClr val="bg1"/>
                </a:solidFill>
              </a:rPr>
              <a:t>  del </a:t>
            </a:r>
            <a:r>
              <a:rPr lang="eu-ES" b="1" i="1" dirty="0" err="1" smtClean="0">
                <a:solidFill>
                  <a:schemeClr val="bg1"/>
                </a:solidFill>
              </a:rPr>
              <a:t>suicidio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escolar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dirty="0" smtClean="0">
                <a:solidFill>
                  <a:schemeClr val="bg1"/>
                </a:solidFill>
              </a:rPr>
              <a:t>.Dumon,E.&amp;</a:t>
            </a:r>
            <a:r>
              <a:rPr lang="eu-ES" dirty="0" err="1" smtClean="0">
                <a:solidFill>
                  <a:schemeClr val="bg1"/>
                </a:solidFill>
              </a:rPr>
              <a:t>Gwendolyn</a:t>
            </a:r>
            <a:r>
              <a:rPr lang="eu-ES" dirty="0" smtClean="0">
                <a:solidFill>
                  <a:schemeClr val="bg1"/>
                </a:solidFill>
              </a:rPr>
              <a:t>; P. </a:t>
            </a:r>
            <a:r>
              <a:rPr lang="eu-ES" dirty="0" err="1" smtClean="0">
                <a:solidFill>
                  <a:schemeClr val="bg1"/>
                </a:solidFill>
              </a:rPr>
              <a:t>Universidad</a:t>
            </a:r>
            <a:r>
              <a:rPr lang="eu-ES" dirty="0" smtClean="0">
                <a:solidFill>
                  <a:schemeClr val="bg1"/>
                </a:solidFill>
              </a:rPr>
              <a:t> de </a:t>
            </a:r>
            <a:r>
              <a:rPr lang="eu-ES" dirty="0" err="1" smtClean="0">
                <a:solidFill>
                  <a:schemeClr val="bg1"/>
                </a:solidFill>
              </a:rPr>
              <a:t>Investigación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en</a:t>
            </a:r>
            <a:r>
              <a:rPr lang="eu-ES" dirty="0" smtClean="0">
                <a:solidFill>
                  <a:schemeClr val="bg1"/>
                </a:solidFill>
              </a:rPr>
              <a:t> </a:t>
            </a:r>
            <a:r>
              <a:rPr lang="eu-ES" dirty="0" err="1" smtClean="0">
                <a:solidFill>
                  <a:schemeClr val="bg1"/>
                </a:solidFill>
              </a:rPr>
              <a:t>Suicidio</a:t>
            </a:r>
            <a:r>
              <a:rPr lang="eu-ES" dirty="0" smtClean="0">
                <a:solidFill>
                  <a:schemeClr val="bg1"/>
                </a:solidFill>
              </a:rPr>
              <a:t>, </a:t>
            </a:r>
            <a:r>
              <a:rPr lang="eu-ES" dirty="0" err="1" smtClean="0">
                <a:solidFill>
                  <a:schemeClr val="bg1"/>
                </a:solidFill>
              </a:rPr>
              <a:t>Universidad</a:t>
            </a:r>
            <a:r>
              <a:rPr lang="eu-ES" dirty="0" smtClean="0">
                <a:solidFill>
                  <a:schemeClr val="bg1"/>
                </a:solidFill>
              </a:rPr>
              <a:t> de </a:t>
            </a:r>
            <a:r>
              <a:rPr lang="eu-ES" dirty="0">
                <a:solidFill>
                  <a:schemeClr val="bg1"/>
                </a:solidFill>
              </a:rPr>
              <a:t>G</a:t>
            </a:r>
            <a:r>
              <a:rPr lang="eu-ES" dirty="0" smtClean="0">
                <a:solidFill>
                  <a:schemeClr val="bg1"/>
                </a:solidFill>
              </a:rPr>
              <a:t>ante (</a:t>
            </a:r>
            <a:r>
              <a:rPr lang="eu-ES" dirty="0" smtClean="0">
                <a:solidFill>
                  <a:schemeClr val="bg1"/>
                </a:solidFill>
                <a:hlinkClick r:id="rId2"/>
              </a:rPr>
              <a:t>www.eurogeneas.eu</a:t>
            </a:r>
            <a:r>
              <a:rPr lang="eu-ES" dirty="0" smtClean="0">
                <a:solidFill>
                  <a:schemeClr val="bg1"/>
                </a:solidFill>
              </a:rPr>
              <a:t>).</a:t>
            </a:r>
          </a:p>
          <a:p>
            <a:pPr marL="0" indent="0">
              <a:buNone/>
            </a:pPr>
            <a:r>
              <a:rPr lang="eu-ES" b="1" i="1" dirty="0" smtClean="0">
                <a:solidFill>
                  <a:schemeClr val="bg1"/>
                </a:solidFill>
              </a:rPr>
              <a:t>4º</a:t>
            </a:r>
            <a:r>
              <a:rPr lang="eu-ES" i="1" dirty="0" smtClean="0">
                <a:solidFill>
                  <a:schemeClr val="bg1"/>
                </a:solidFill>
              </a:rPr>
              <a:t>.</a:t>
            </a:r>
            <a:r>
              <a:rPr lang="eu-ES" b="1" i="1" dirty="0" smtClean="0">
                <a:solidFill>
                  <a:schemeClr val="bg1"/>
                </a:solidFill>
              </a:rPr>
              <a:t>Guía sobre la </a:t>
            </a:r>
            <a:r>
              <a:rPr lang="eu-ES" b="1" i="1" dirty="0" err="1" smtClean="0">
                <a:solidFill>
                  <a:schemeClr val="bg1"/>
                </a:solidFill>
              </a:rPr>
              <a:t>prevención</a:t>
            </a:r>
            <a:r>
              <a:rPr lang="eu-ES" b="1" i="1" dirty="0" smtClean="0">
                <a:solidFill>
                  <a:schemeClr val="bg1"/>
                </a:solidFill>
              </a:rPr>
              <a:t> del </a:t>
            </a:r>
            <a:r>
              <a:rPr lang="eu-ES" b="1" i="1" dirty="0" err="1" smtClean="0">
                <a:solidFill>
                  <a:schemeClr val="bg1"/>
                </a:solidFill>
              </a:rPr>
              <a:t>suicidio.Para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personas</a:t>
            </a:r>
            <a:r>
              <a:rPr lang="eu-ES" b="1" i="1" dirty="0" smtClean="0">
                <a:solidFill>
                  <a:schemeClr val="bg1"/>
                </a:solidFill>
              </a:rPr>
              <a:t> con </a:t>
            </a:r>
            <a:r>
              <a:rPr lang="eu-ES" b="1" i="1" dirty="0" err="1" smtClean="0">
                <a:solidFill>
                  <a:schemeClr val="bg1"/>
                </a:solidFill>
              </a:rPr>
              <a:t>ideación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suicida</a:t>
            </a:r>
            <a:r>
              <a:rPr lang="eu-ES" b="1" i="1" dirty="0" smtClean="0">
                <a:solidFill>
                  <a:schemeClr val="bg1"/>
                </a:solidFill>
              </a:rPr>
              <a:t> y </a:t>
            </a:r>
            <a:r>
              <a:rPr lang="eu-ES" b="1" i="1" dirty="0" err="1" smtClean="0">
                <a:solidFill>
                  <a:schemeClr val="bg1"/>
                </a:solidFill>
              </a:rPr>
              <a:t>familiares</a:t>
            </a:r>
            <a:r>
              <a:rPr lang="eu-ES" b="1" i="1" dirty="0" smtClean="0">
                <a:solidFill>
                  <a:schemeClr val="bg1"/>
                </a:solidFill>
              </a:rPr>
              <a:t> .</a:t>
            </a:r>
            <a:r>
              <a:rPr lang="eu-ES" dirty="0" err="1" smtClean="0">
                <a:solidFill>
                  <a:schemeClr val="bg1"/>
                </a:solidFill>
              </a:rPr>
              <a:t>Servicio</a:t>
            </a:r>
            <a:r>
              <a:rPr lang="eu-ES" dirty="0" smtClean="0">
                <a:solidFill>
                  <a:schemeClr val="bg1"/>
                </a:solidFill>
              </a:rPr>
              <a:t> Andaluz de Salud.2010.</a:t>
            </a:r>
          </a:p>
          <a:p>
            <a:pPr marL="0" indent="0">
              <a:buNone/>
            </a:pPr>
            <a:r>
              <a:rPr lang="eu-ES" b="1" i="1" dirty="0" smtClean="0">
                <a:solidFill>
                  <a:schemeClr val="bg1"/>
                </a:solidFill>
              </a:rPr>
              <a:t>5º.El </a:t>
            </a:r>
            <a:r>
              <a:rPr lang="eu-ES" b="1" i="1" dirty="0" err="1" smtClean="0">
                <a:solidFill>
                  <a:schemeClr val="bg1"/>
                </a:solidFill>
              </a:rPr>
              <a:t>suicidio</a:t>
            </a:r>
            <a:r>
              <a:rPr lang="eu-ES" b="1" i="1" dirty="0" smtClean="0">
                <a:solidFill>
                  <a:schemeClr val="bg1"/>
                </a:solidFill>
              </a:rPr>
              <a:t>: </a:t>
            </a:r>
            <a:r>
              <a:rPr lang="eu-ES" b="1" i="1" dirty="0" err="1" smtClean="0">
                <a:solidFill>
                  <a:schemeClr val="bg1"/>
                </a:solidFill>
              </a:rPr>
              <a:t>aspectos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b="1" i="1" dirty="0" err="1" smtClean="0">
                <a:solidFill>
                  <a:schemeClr val="bg1"/>
                </a:solidFill>
              </a:rPr>
              <a:t>conceptuales</a:t>
            </a:r>
            <a:r>
              <a:rPr lang="eu-ES" b="1" i="1" dirty="0" smtClean="0">
                <a:solidFill>
                  <a:schemeClr val="bg1"/>
                </a:solidFill>
              </a:rPr>
              <a:t> , </a:t>
            </a:r>
            <a:r>
              <a:rPr lang="eu-ES" b="1" i="1" dirty="0" err="1" smtClean="0">
                <a:solidFill>
                  <a:schemeClr val="bg1"/>
                </a:solidFill>
              </a:rPr>
              <a:t>doctrinales</a:t>
            </a:r>
            <a:r>
              <a:rPr lang="eu-ES" b="1" i="1" dirty="0" smtClean="0">
                <a:solidFill>
                  <a:schemeClr val="bg1"/>
                </a:solidFill>
              </a:rPr>
              <a:t> , </a:t>
            </a:r>
            <a:r>
              <a:rPr lang="eu-ES" b="1" i="1" dirty="0" err="1" smtClean="0">
                <a:solidFill>
                  <a:schemeClr val="bg1"/>
                </a:solidFill>
              </a:rPr>
              <a:t>epidemiológicos</a:t>
            </a:r>
            <a:r>
              <a:rPr lang="eu-ES" b="1" i="1" dirty="0" smtClean="0">
                <a:solidFill>
                  <a:schemeClr val="bg1"/>
                </a:solidFill>
              </a:rPr>
              <a:t>  y</a:t>
            </a:r>
          </a:p>
          <a:p>
            <a:pPr marL="0" indent="0">
              <a:buNone/>
            </a:pPr>
            <a:r>
              <a:rPr lang="eu-ES" b="1" i="1" dirty="0" err="1" smtClean="0">
                <a:solidFill>
                  <a:schemeClr val="bg1"/>
                </a:solidFill>
              </a:rPr>
              <a:t>Jurídicos</a:t>
            </a:r>
            <a:r>
              <a:rPr lang="eu-ES" b="1" i="1" dirty="0" smtClean="0">
                <a:solidFill>
                  <a:schemeClr val="bg1"/>
                </a:solidFill>
              </a:rPr>
              <a:t> .</a:t>
            </a:r>
            <a:r>
              <a:rPr lang="eu-ES" dirty="0" smtClean="0">
                <a:solidFill>
                  <a:schemeClr val="bg1"/>
                </a:solidFill>
              </a:rPr>
              <a:t>López. M.B.,</a:t>
            </a:r>
            <a:r>
              <a:rPr lang="eu-ES" dirty="0" err="1" smtClean="0">
                <a:solidFill>
                  <a:schemeClr val="bg1"/>
                </a:solidFill>
              </a:rPr>
              <a:t>Hinojal</a:t>
            </a:r>
            <a:r>
              <a:rPr lang="eu-ES" dirty="0" smtClean="0">
                <a:solidFill>
                  <a:schemeClr val="bg1"/>
                </a:solidFill>
              </a:rPr>
              <a:t>, R.&amp;</a:t>
            </a:r>
            <a:r>
              <a:rPr lang="eu-ES" dirty="0" err="1" smtClean="0">
                <a:solidFill>
                  <a:schemeClr val="bg1"/>
                </a:solidFill>
              </a:rPr>
              <a:t>Bobes</a:t>
            </a:r>
            <a:r>
              <a:rPr lang="eu-ES" dirty="0" smtClean="0">
                <a:solidFill>
                  <a:schemeClr val="bg1"/>
                </a:solidFill>
              </a:rPr>
              <a:t>, </a:t>
            </a:r>
            <a:r>
              <a:rPr lang="eu-ES" dirty="0" err="1" smtClean="0">
                <a:solidFill>
                  <a:schemeClr val="bg1"/>
                </a:solidFill>
              </a:rPr>
              <a:t>J.Revista</a:t>
            </a:r>
            <a:r>
              <a:rPr lang="eu-ES" dirty="0" smtClean="0">
                <a:solidFill>
                  <a:schemeClr val="bg1"/>
                </a:solidFill>
              </a:rPr>
              <a:t> de </a:t>
            </a:r>
            <a:r>
              <a:rPr lang="eu-ES" dirty="0" err="1" smtClean="0">
                <a:solidFill>
                  <a:schemeClr val="bg1"/>
                </a:solidFill>
              </a:rPr>
              <a:t>Derecho</a:t>
            </a:r>
            <a:r>
              <a:rPr lang="eu-ES" dirty="0" smtClean="0">
                <a:solidFill>
                  <a:schemeClr val="bg1"/>
                </a:solidFill>
              </a:rPr>
              <a:t> Penal y </a:t>
            </a:r>
            <a:r>
              <a:rPr lang="eu-ES" dirty="0" err="1" smtClean="0">
                <a:solidFill>
                  <a:schemeClr val="bg1"/>
                </a:solidFill>
              </a:rPr>
              <a:t>Criminología</a:t>
            </a:r>
            <a:r>
              <a:rPr lang="eu-ES" dirty="0" smtClean="0">
                <a:solidFill>
                  <a:schemeClr val="bg1"/>
                </a:solidFill>
              </a:rPr>
              <a:t>, .1993.pp 309-411.</a:t>
            </a:r>
            <a:r>
              <a:rPr lang="eu-ES" b="1" i="1" dirty="0" smtClean="0">
                <a:solidFill>
                  <a:schemeClr val="bg1"/>
                </a:solidFill>
              </a:rPr>
              <a:t> </a:t>
            </a:r>
            <a:r>
              <a:rPr lang="eu-ES" dirty="0" smtClean="0">
                <a:solidFill>
                  <a:schemeClr val="bg1"/>
                </a:solidFill>
              </a:rPr>
              <a:t>Badago Interneten ere</a:t>
            </a:r>
            <a:r>
              <a:rPr lang="eu-ES" b="1" i="1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u-ES" i="1" dirty="0" smtClean="0"/>
          </a:p>
          <a:p>
            <a:pPr marL="0" indent="0">
              <a:buNone/>
            </a:pPr>
            <a:endParaRPr lang="eu-ES" dirty="0" smtClean="0"/>
          </a:p>
          <a:p>
            <a:pPr marL="0" indent="0">
              <a:buNone/>
            </a:pP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844014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409</Words>
  <Application>Microsoft Office PowerPoint</Application>
  <PresentationFormat>Panorámica</PresentationFormat>
  <Paragraphs>23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ZER EGIN SUIZIDIO ARRISKUA ALTUA DENEAN</vt:lpstr>
      <vt:lpstr>ZER EGIN SUIZIDIO ARRISKUA ALTUA DENEAN</vt:lpstr>
      <vt:lpstr>ZER EGIN SUIZIDIO ARRISKUA ALTUA DENEAN</vt:lpstr>
      <vt:lpstr>BALIABIDEAK</vt:lpstr>
    </vt:vector>
  </TitlesOfParts>
  <Company>Hezkuntza Saila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 EGIN SUIZIDIO ARRISKUA ALTUA DENEAN</dc:title>
  <dc:creator>Peio Bilbao Sanz</dc:creator>
  <cp:lastModifiedBy>Peio Bilbao Sanz</cp:lastModifiedBy>
  <cp:revision>25</cp:revision>
  <dcterms:created xsi:type="dcterms:W3CDTF">2019-05-20T08:24:46Z</dcterms:created>
  <dcterms:modified xsi:type="dcterms:W3CDTF">2019-06-10T10:54:35Z</dcterms:modified>
</cp:coreProperties>
</file>