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58" r:id="rId5"/>
    <p:sldId id="259" r:id="rId6"/>
    <p:sldId id="263" r:id="rId7"/>
    <p:sldId id="264" r:id="rId8"/>
    <p:sldId id="262"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524"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E36F2A4E-21C8-4EE6-810E-763DD9E35CDC}" type="datetimeFigureOut">
              <a:rPr lang="es-ES" smtClean="0"/>
              <a:t>28/05/2019</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0A02554-0460-4A9F-A9F8-228F8694F062}" type="slidenum">
              <a:rPr lang="es-ES" smtClean="0"/>
              <a:t>‹Nº›</a:t>
            </a:fld>
            <a:endParaRPr lang="es-ES" dirty="0"/>
          </a:p>
        </p:txBody>
      </p:sp>
    </p:spTree>
    <p:extLst>
      <p:ext uri="{BB962C8B-B14F-4D97-AF65-F5344CB8AC3E}">
        <p14:creationId xmlns:p14="http://schemas.microsoft.com/office/powerpoint/2010/main" val="1737509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E36F2A4E-21C8-4EE6-810E-763DD9E35CDC}" type="datetimeFigureOut">
              <a:rPr lang="es-ES" smtClean="0"/>
              <a:t>28/05/2019</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0A02554-0460-4A9F-A9F8-228F8694F062}" type="slidenum">
              <a:rPr lang="es-ES" smtClean="0"/>
              <a:t>‹Nº›</a:t>
            </a:fld>
            <a:endParaRPr lang="es-ES" dirty="0"/>
          </a:p>
        </p:txBody>
      </p:sp>
    </p:spTree>
    <p:extLst>
      <p:ext uri="{BB962C8B-B14F-4D97-AF65-F5344CB8AC3E}">
        <p14:creationId xmlns:p14="http://schemas.microsoft.com/office/powerpoint/2010/main" val="1763395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E36F2A4E-21C8-4EE6-810E-763DD9E35CDC}" type="datetimeFigureOut">
              <a:rPr lang="es-ES" smtClean="0"/>
              <a:t>28/05/2019</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0A02554-0460-4A9F-A9F8-228F8694F062}" type="slidenum">
              <a:rPr lang="es-ES" smtClean="0"/>
              <a:t>‹Nº›</a:t>
            </a:fld>
            <a:endParaRPr lang="es-ES" dirty="0"/>
          </a:p>
        </p:txBody>
      </p:sp>
    </p:spTree>
    <p:extLst>
      <p:ext uri="{BB962C8B-B14F-4D97-AF65-F5344CB8AC3E}">
        <p14:creationId xmlns:p14="http://schemas.microsoft.com/office/powerpoint/2010/main" val="1480607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E36F2A4E-21C8-4EE6-810E-763DD9E35CDC}" type="datetimeFigureOut">
              <a:rPr lang="es-ES" smtClean="0"/>
              <a:t>28/05/2019</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0A02554-0460-4A9F-A9F8-228F8694F062}" type="slidenum">
              <a:rPr lang="es-ES" smtClean="0"/>
              <a:t>‹Nº›</a:t>
            </a:fld>
            <a:endParaRPr lang="es-ES" dirty="0"/>
          </a:p>
        </p:txBody>
      </p:sp>
    </p:spTree>
    <p:extLst>
      <p:ext uri="{BB962C8B-B14F-4D97-AF65-F5344CB8AC3E}">
        <p14:creationId xmlns:p14="http://schemas.microsoft.com/office/powerpoint/2010/main" val="2207818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E36F2A4E-21C8-4EE6-810E-763DD9E35CDC}" type="datetimeFigureOut">
              <a:rPr lang="es-ES" smtClean="0"/>
              <a:t>28/05/2019</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0A02554-0460-4A9F-A9F8-228F8694F062}" type="slidenum">
              <a:rPr lang="es-ES" smtClean="0"/>
              <a:t>‹Nº›</a:t>
            </a:fld>
            <a:endParaRPr lang="es-ES" dirty="0"/>
          </a:p>
        </p:txBody>
      </p:sp>
    </p:spTree>
    <p:extLst>
      <p:ext uri="{BB962C8B-B14F-4D97-AF65-F5344CB8AC3E}">
        <p14:creationId xmlns:p14="http://schemas.microsoft.com/office/powerpoint/2010/main" val="116262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E36F2A4E-21C8-4EE6-810E-763DD9E35CDC}" type="datetimeFigureOut">
              <a:rPr lang="es-ES" smtClean="0"/>
              <a:t>28/05/2019</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0A02554-0460-4A9F-A9F8-228F8694F062}" type="slidenum">
              <a:rPr lang="es-ES" smtClean="0"/>
              <a:t>‹Nº›</a:t>
            </a:fld>
            <a:endParaRPr lang="es-ES" dirty="0"/>
          </a:p>
        </p:txBody>
      </p:sp>
    </p:spTree>
    <p:extLst>
      <p:ext uri="{BB962C8B-B14F-4D97-AF65-F5344CB8AC3E}">
        <p14:creationId xmlns:p14="http://schemas.microsoft.com/office/powerpoint/2010/main" val="4003071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36F2A4E-21C8-4EE6-810E-763DD9E35CDC}" type="datetimeFigureOut">
              <a:rPr lang="es-ES" smtClean="0"/>
              <a:t>28/05/2019</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0A02554-0460-4A9F-A9F8-228F8694F062}" type="slidenum">
              <a:rPr lang="es-ES" smtClean="0"/>
              <a:t>‹Nº›</a:t>
            </a:fld>
            <a:endParaRPr lang="es-ES" dirty="0"/>
          </a:p>
        </p:txBody>
      </p:sp>
    </p:spTree>
    <p:extLst>
      <p:ext uri="{BB962C8B-B14F-4D97-AF65-F5344CB8AC3E}">
        <p14:creationId xmlns:p14="http://schemas.microsoft.com/office/powerpoint/2010/main" val="3417011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36F2A4E-21C8-4EE6-810E-763DD9E35CDC}" type="datetimeFigureOut">
              <a:rPr lang="es-ES" smtClean="0"/>
              <a:t>28/05/2019</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0A02554-0460-4A9F-A9F8-228F8694F062}" type="slidenum">
              <a:rPr lang="es-ES" smtClean="0"/>
              <a:t>‹Nº›</a:t>
            </a:fld>
            <a:endParaRPr lang="es-ES" dirty="0"/>
          </a:p>
        </p:txBody>
      </p:sp>
    </p:spTree>
    <p:extLst>
      <p:ext uri="{BB962C8B-B14F-4D97-AF65-F5344CB8AC3E}">
        <p14:creationId xmlns:p14="http://schemas.microsoft.com/office/powerpoint/2010/main" val="1574528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36F2A4E-21C8-4EE6-810E-763DD9E35CDC}" type="datetimeFigureOut">
              <a:rPr lang="es-ES" smtClean="0"/>
              <a:t>28/05/2019</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0A02554-0460-4A9F-A9F8-228F8694F062}" type="slidenum">
              <a:rPr lang="es-ES" smtClean="0"/>
              <a:t>‹Nº›</a:t>
            </a:fld>
            <a:endParaRPr lang="es-ES" dirty="0"/>
          </a:p>
        </p:txBody>
      </p:sp>
    </p:spTree>
    <p:extLst>
      <p:ext uri="{BB962C8B-B14F-4D97-AF65-F5344CB8AC3E}">
        <p14:creationId xmlns:p14="http://schemas.microsoft.com/office/powerpoint/2010/main" val="1785493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E36F2A4E-21C8-4EE6-810E-763DD9E35CDC}" type="datetimeFigureOut">
              <a:rPr lang="es-ES" smtClean="0"/>
              <a:t>28/05/2019</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0A02554-0460-4A9F-A9F8-228F8694F062}" type="slidenum">
              <a:rPr lang="es-ES" smtClean="0"/>
              <a:t>‹Nº›</a:t>
            </a:fld>
            <a:endParaRPr lang="es-ES" dirty="0"/>
          </a:p>
        </p:txBody>
      </p:sp>
    </p:spTree>
    <p:extLst>
      <p:ext uri="{BB962C8B-B14F-4D97-AF65-F5344CB8AC3E}">
        <p14:creationId xmlns:p14="http://schemas.microsoft.com/office/powerpoint/2010/main" val="2678226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E36F2A4E-21C8-4EE6-810E-763DD9E35CDC}" type="datetimeFigureOut">
              <a:rPr lang="es-ES" smtClean="0"/>
              <a:t>28/05/2019</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0A02554-0460-4A9F-A9F8-228F8694F062}" type="slidenum">
              <a:rPr lang="es-ES" smtClean="0"/>
              <a:t>‹Nº›</a:t>
            </a:fld>
            <a:endParaRPr lang="es-ES" dirty="0"/>
          </a:p>
        </p:txBody>
      </p:sp>
    </p:spTree>
    <p:extLst>
      <p:ext uri="{BB962C8B-B14F-4D97-AF65-F5344CB8AC3E}">
        <p14:creationId xmlns:p14="http://schemas.microsoft.com/office/powerpoint/2010/main" val="456208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6F2A4E-21C8-4EE6-810E-763DD9E35CDC}" type="datetimeFigureOut">
              <a:rPr lang="es-ES" smtClean="0"/>
              <a:t>28/05/2019</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A02554-0460-4A9F-A9F8-228F8694F062}" type="slidenum">
              <a:rPr lang="es-ES" smtClean="0"/>
              <a:t>‹Nº›</a:t>
            </a:fld>
            <a:endParaRPr lang="es-ES" dirty="0"/>
          </a:p>
        </p:txBody>
      </p:sp>
    </p:spTree>
    <p:extLst>
      <p:ext uri="{BB962C8B-B14F-4D97-AF65-F5344CB8AC3E}">
        <p14:creationId xmlns:p14="http://schemas.microsoft.com/office/powerpoint/2010/main" val="1662215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
            <a:ext cx="9144000" cy="836711"/>
          </a:xfrm>
          <a:solidFill>
            <a:schemeClr val="tx1"/>
          </a:solidFill>
        </p:spPr>
        <p:txBody>
          <a:bodyPr>
            <a:normAutofit/>
          </a:bodyPr>
          <a:lstStyle/>
          <a:p>
            <a:r>
              <a:rPr lang="eu-ES" sz="2400" b="1" dirty="0" smtClean="0">
                <a:solidFill>
                  <a:schemeClr val="accent3">
                    <a:lumMod val="20000"/>
                    <a:lumOff val="80000"/>
                  </a:schemeClr>
                </a:solidFill>
                <a:latin typeface="Arial" pitchFamily="34" charset="0"/>
                <a:cs typeface="Arial" pitchFamily="34" charset="0"/>
              </a:rPr>
              <a:t>HERIOTZAREN HEZKUNTZA</a:t>
            </a:r>
            <a:br>
              <a:rPr lang="eu-ES" sz="2400" b="1" dirty="0" smtClean="0">
                <a:solidFill>
                  <a:schemeClr val="accent3">
                    <a:lumMod val="20000"/>
                    <a:lumOff val="80000"/>
                  </a:schemeClr>
                </a:solidFill>
                <a:latin typeface="Arial" pitchFamily="34" charset="0"/>
                <a:cs typeface="Arial" pitchFamily="34" charset="0"/>
              </a:rPr>
            </a:br>
            <a:r>
              <a:rPr lang="eu-ES" sz="2400" b="1" dirty="0" smtClean="0">
                <a:solidFill>
                  <a:schemeClr val="accent3">
                    <a:lumMod val="20000"/>
                    <a:lumOff val="80000"/>
                  </a:schemeClr>
                </a:solidFill>
                <a:latin typeface="Arial" pitchFamily="34" charset="0"/>
                <a:cs typeface="Arial" pitchFamily="34" charset="0"/>
              </a:rPr>
              <a:t>JARDUERAK</a:t>
            </a:r>
            <a:endParaRPr lang="eu-ES" sz="2400" b="1" dirty="0">
              <a:solidFill>
                <a:schemeClr val="accent3">
                  <a:lumMod val="20000"/>
                  <a:lumOff val="80000"/>
                </a:schemeClr>
              </a:solidFill>
              <a:latin typeface="Arial" pitchFamily="34" charset="0"/>
              <a:cs typeface="Arial" pitchFamily="34" charset="0"/>
            </a:endParaRPr>
          </a:p>
        </p:txBody>
      </p:sp>
      <p:sp>
        <p:nvSpPr>
          <p:cNvPr id="3" name="2 Subtítulo"/>
          <p:cNvSpPr>
            <a:spLocks noGrp="1"/>
          </p:cNvSpPr>
          <p:nvPr>
            <p:ph type="subTitle" idx="1"/>
          </p:nvPr>
        </p:nvSpPr>
        <p:spPr>
          <a:xfrm>
            <a:off x="0" y="836712"/>
            <a:ext cx="9144000" cy="6192688"/>
          </a:xfrm>
          <a:solidFill>
            <a:srgbClr val="00B050"/>
          </a:solidFill>
        </p:spPr>
        <p:txBody>
          <a:bodyPr>
            <a:normAutofit lnSpcReduction="10000"/>
          </a:bodyPr>
          <a:lstStyle/>
          <a:p>
            <a:pPr algn="just"/>
            <a:r>
              <a:rPr lang="es-ES" sz="2400" b="1" dirty="0" smtClean="0">
                <a:solidFill>
                  <a:schemeClr val="bg1"/>
                </a:solidFill>
                <a:latin typeface="Calibri" pitchFamily="34" charset="0"/>
                <a:cs typeface="Calibri" pitchFamily="34" charset="0"/>
              </a:rPr>
              <a:t>■ETAPA </a:t>
            </a:r>
            <a:r>
              <a:rPr lang="eu-ES" sz="2400" b="1" dirty="0" smtClean="0">
                <a:solidFill>
                  <a:schemeClr val="bg1"/>
                </a:solidFill>
                <a:latin typeface="Calibri" pitchFamily="34" charset="0"/>
                <a:cs typeface="Calibri" pitchFamily="34" charset="0"/>
              </a:rPr>
              <a:t>BATZUENTZAKO</a:t>
            </a:r>
            <a:r>
              <a:rPr lang="es-ES" sz="2400" b="1" dirty="0" smtClean="0">
                <a:solidFill>
                  <a:schemeClr val="bg1"/>
                </a:solidFill>
                <a:latin typeface="Calibri" pitchFamily="34" charset="0"/>
                <a:cs typeface="Calibri" pitchFamily="34" charset="0"/>
              </a:rPr>
              <a:t>:</a:t>
            </a:r>
          </a:p>
          <a:p>
            <a:pPr algn="just"/>
            <a:r>
              <a:rPr lang="es-ES" sz="2400" dirty="0" smtClean="0">
                <a:solidFill>
                  <a:schemeClr val="bg1"/>
                </a:solidFill>
                <a:latin typeface="Calibri" pitchFamily="34" charset="0"/>
                <a:cs typeface="Calibri" pitchFamily="34" charset="0"/>
              </a:rPr>
              <a:t>a)</a:t>
            </a:r>
            <a:r>
              <a:rPr lang="es-ES" sz="2400" b="1" i="1" dirty="0" smtClean="0">
                <a:solidFill>
                  <a:schemeClr val="bg1"/>
                </a:solidFill>
                <a:latin typeface="Calibri" pitchFamily="34" charset="0"/>
                <a:cs typeface="Calibri" pitchFamily="34" charset="0"/>
              </a:rPr>
              <a:t>Mahai </a:t>
            </a:r>
            <a:r>
              <a:rPr lang="es-ES" sz="2400" b="1" i="1" dirty="0">
                <a:solidFill>
                  <a:schemeClr val="bg1"/>
                </a:solidFill>
                <a:latin typeface="Calibri" pitchFamily="34" charset="0"/>
                <a:cs typeface="Calibri" pitchFamily="34" charset="0"/>
              </a:rPr>
              <a:t>I</a:t>
            </a:r>
            <a:r>
              <a:rPr lang="es-ES" sz="2400" b="1" i="1" dirty="0" smtClean="0">
                <a:solidFill>
                  <a:schemeClr val="bg1"/>
                </a:solidFill>
                <a:latin typeface="Calibri" pitchFamily="34" charset="0"/>
                <a:cs typeface="Calibri" pitchFamily="34" charset="0"/>
              </a:rPr>
              <a:t>nguruak eta Adituen </a:t>
            </a:r>
            <a:r>
              <a:rPr lang="es-ES" sz="2400" b="1" i="1" dirty="0">
                <a:solidFill>
                  <a:schemeClr val="bg1"/>
                </a:solidFill>
                <a:latin typeface="Calibri" pitchFamily="34" charset="0"/>
                <a:cs typeface="Calibri" pitchFamily="34" charset="0"/>
              </a:rPr>
              <a:t>P</a:t>
            </a:r>
            <a:r>
              <a:rPr lang="es-ES" sz="2400" b="1" i="1" dirty="0" smtClean="0">
                <a:solidFill>
                  <a:schemeClr val="bg1"/>
                </a:solidFill>
                <a:latin typeface="Calibri" pitchFamily="34" charset="0"/>
                <a:cs typeface="Calibri" pitchFamily="34" charset="0"/>
              </a:rPr>
              <a:t>anelak</a:t>
            </a:r>
            <a:r>
              <a:rPr lang="es-ES" sz="2400" dirty="0" smtClean="0">
                <a:solidFill>
                  <a:schemeClr val="bg1"/>
                </a:solidFill>
                <a:latin typeface="Calibri" pitchFamily="34" charset="0"/>
                <a:cs typeface="Calibri" pitchFamily="34" charset="0"/>
              </a:rPr>
              <a:t>. Eutanasia, </a:t>
            </a:r>
            <a:r>
              <a:rPr lang="eu-ES" sz="2400" dirty="0" smtClean="0">
                <a:solidFill>
                  <a:schemeClr val="bg1"/>
                </a:solidFill>
                <a:latin typeface="Calibri" pitchFamily="34" charset="0"/>
                <a:cs typeface="Calibri" pitchFamily="34" charset="0"/>
              </a:rPr>
              <a:t>abortua</a:t>
            </a:r>
            <a:r>
              <a:rPr lang="es-ES" sz="2400" dirty="0" smtClean="0">
                <a:solidFill>
                  <a:schemeClr val="bg1"/>
                </a:solidFill>
                <a:latin typeface="Calibri" pitchFamily="34" charset="0"/>
                <a:cs typeface="Calibri" pitchFamily="34" charset="0"/>
              </a:rPr>
              <a:t>, </a:t>
            </a:r>
            <a:r>
              <a:rPr lang="es-ES" sz="2400" dirty="0" err="1" smtClean="0">
                <a:solidFill>
                  <a:schemeClr val="bg1"/>
                </a:solidFill>
                <a:latin typeface="Calibri" pitchFamily="34" charset="0"/>
                <a:cs typeface="Calibri" pitchFamily="34" charset="0"/>
              </a:rPr>
              <a:t>heriotz</a:t>
            </a:r>
            <a:r>
              <a:rPr lang="es-ES" sz="2400" dirty="0" smtClean="0">
                <a:solidFill>
                  <a:schemeClr val="bg1"/>
                </a:solidFill>
                <a:latin typeface="Calibri" pitchFamily="34" charset="0"/>
                <a:cs typeface="Calibri" pitchFamily="34" charset="0"/>
              </a:rPr>
              <a:t> –</a:t>
            </a:r>
            <a:r>
              <a:rPr lang="es-ES" sz="2400" dirty="0" err="1" smtClean="0">
                <a:solidFill>
                  <a:schemeClr val="bg1"/>
                </a:solidFill>
                <a:latin typeface="Calibri" pitchFamily="34" charset="0"/>
                <a:cs typeface="Calibri" pitchFamily="34" charset="0"/>
              </a:rPr>
              <a:t>zigorra</a:t>
            </a:r>
            <a:r>
              <a:rPr lang="es-ES" sz="2400" dirty="0" smtClean="0">
                <a:solidFill>
                  <a:schemeClr val="bg1"/>
                </a:solidFill>
                <a:latin typeface="Calibri" pitchFamily="34" charset="0"/>
                <a:cs typeface="Calibri" pitchFamily="34" charset="0"/>
              </a:rPr>
              <a:t>, </a:t>
            </a:r>
            <a:r>
              <a:rPr lang="es-ES" sz="2400" dirty="0" err="1" smtClean="0">
                <a:solidFill>
                  <a:schemeClr val="bg1"/>
                </a:solidFill>
                <a:latin typeface="Calibri" pitchFamily="34" charset="0"/>
                <a:cs typeface="Calibri" pitchFamily="34" charset="0"/>
              </a:rPr>
              <a:t>gaixotasun</a:t>
            </a:r>
            <a:r>
              <a:rPr lang="es-ES" sz="2400" dirty="0" smtClean="0">
                <a:solidFill>
                  <a:schemeClr val="bg1"/>
                </a:solidFill>
                <a:latin typeface="Calibri" pitchFamily="34" charset="0"/>
                <a:cs typeface="Calibri" pitchFamily="34" charset="0"/>
              </a:rPr>
              <a:t> </a:t>
            </a:r>
            <a:r>
              <a:rPr lang="es-ES" sz="2400" dirty="0" err="1" smtClean="0">
                <a:solidFill>
                  <a:schemeClr val="bg1"/>
                </a:solidFill>
                <a:latin typeface="Calibri" pitchFamily="34" charset="0"/>
                <a:cs typeface="Calibri" pitchFamily="34" charset="0"/>
              </a:rPr>
              <a:t>larriak</a:t>
            </a:r>
            <a:r>
              <a:rPr lang="es-ES" sz="2400" dirty="0" smtClean="0">
                <a:solidFill>
                  <a:schemeClr val="bg1"/>
                </a:solidFill>
                <a:latin typeface="Calibri" pitchFamily="34" charset="0"/>
                <a:cs typeface="Calibri" pitchFamily="34" charset="0"/>
              </a:rPr>
              <a:t>, </a:t>
            </a:r>
            <a:r>
              <a:rPr lang="es-ES" sz="2400" dirty="0" err="1" smtClean="0">
                <a:solidFill>
                  <a:schemeClr val="bg1"/>
                </a:solidFill>
                <a:latin typeface="Calibri" pitchFamily="34" charset="0"/>
                <a:cs typeface="Calibri" pitchFamily="34" charset="0"/>
              </a:rPr>
              <a:t>istripuak</a:t>
            </a:r>
            <a:r>
              <a:rPr lang="es-ES" sz="2400" dirty="0" smtClean="0">
                <a:solidFill>
                  <a:schemeClr val="bg1"/>
                </a:solidFill>
                <a:latin typeface="Calibri" pitchFamily="34" charset="0"/>
                <a:cs typeface="Calibri" pitchFamily="34" charset="0"/>
              </a:rPr>
              <a:t>…Parte </a:t>
            </a:r>
            <a:r>
              <a:rPr lang="es-ES" sz="2400" dirty="0" err="1" smtClean="0">
                <a:solidFill>
                  <a:schemeClr val="bg1"/>
                </a:solidFill>
                <a:latin typeface="Calibri" pitchFamily="34" charset="0"/>
                <a:cs typeface="Calibri" pitchFamily="34" charset="0"/>
              </a:rPr>
              <a:t>hartzaileak</a:t>
            </a:r>
            <a:r>
              <a:rPr lang="es-ES" sz="2400" dirty="0" smtClean="0">
                <a:solidFill>
                  <a:schemeClr val="bg1"/>
                </a:solidFill>
                <a:latin typeface="Calibri" pitchFamily="34" charset="0"/>
                <a:cs typeface="Calibri" pitchFamily="34" charset="0"/>
              </a:rPr>
              <a:t> </a:t>
            </a:r>
            <a:r>
              <a:rPr lang="es-ES" sz="2400" dirty="0" err="1" smtClean="0">
                <a:solidFill>
                  <a:schemeClr val="bg1"/>
                </a:solidFill>
                <a:latin typeface="Calibri" pitchFamily="34" charset="0"/>
                <a:cs typeface="Calibri" pitchFamily="34" charset="0"/>
              </a:rPr>
              <a:t>gaien</a:t>
            </a:r>
            <a:r>
              <a:rPr lang="es-ES" sz="2400" dirty="0" smtClean="0">
                <a:solidFill>
                  <a:schemeClr val="bg1"/>
                </a:solidFill>
                <a:latin typeface="Calibri" pitchFamily="34" charset="0"/>
                <a:cs typeface="Calibri" pitchFamily="34" charset="0"/>
              </a:rPr>
              <a:t> </a:t>
            </a:r>
            <a:r>
              <a:rPr lang="es-ES" sz="2400" dirty="0" err="1" smtClean="0">
                <a:solidFill>
                  <a:schemeClr val="bg1"/>
                </a:solidFill>
                <a:latin typeface="Calibri" pitchFamily="34" charset="0"/>
                <a:cs typeface="Calibri" pitchFamily="34" charset="0"/>
              </a:rPr>
              <a:t>arabekoak</a:t>
            </a:r>
            <a:r>
              <a:rPr lang="es-ES" sz="2400" dirty="0" smtClean="0">
                <a:solidFill>
                  <a:schemeClr val="bg1"/>
                </a:solidFill>
                <a:latin typeface="Calibri" pitchFamily="34" charset="0"/>
                <a:cs typeface="Calibri" pitchFamily="34" charset="0"/>
              </a:rPr>
              <a:t> </a:t>
            </a:r>
            <a:r>
              <a:rPr lang="es-ES" sz="2400" dirty="0" err="1" smtClean="0">
                <a:solidFill>
                  <a:schemeClr val="bg1"/>
                </a:solidFill>
                <a:latin typeface="Calibri" pitchFamily="34" charset="0"/>
                <a:cs typeface="Calibri" pitchFamily="34" charset="0"/>
              </a:rPr>
              <a:t>izango</a:t>
            </a:r>
            <a:r>
              <a:rPr lang="es-ES" sz="2400" dirty="0" smtClean="0">
                <a:solidFill>
                  <a:schemeClr val="bg1"/>
                </a:solidFill>
                <a:latin typeface="Calibri" pitchFamily="34" charset="0"/>
                <a:cs typeface="Calibri" pitchFamily="34" charset="0"/>
              </a:rPr>
              <a:t> </a:t>
            </a:r>
            <a:r>
              <a:rPr lang="es-ES" sz="2400" dirty="0" err="1" smtClean="0">
                <a:solidFill>
                  <a:schemeClr val="bg1"/>
                </a:solidFill>
                <a:latin typeface="Calibri" pitchFamily="34" charset="0"/>
                <a:cs typeface="Calibri" pitchFamily="34" charset="0"/>
              </a:rPr>
              <a:t>dira</a:t>
            </a:r>
            <a:r>
              <a:rPr lang="es-ES" sz="2400" dirty="0" smtClean="0">
                <a:solidFill>
                  <a:schemeClr val="bg1"/>
                </a:solidFill>
                <a:latin typeface="Calibri" pitchFamily="34" charset="0"/>
                <a:cs typeface="Calibri" pitchFamily="34" charset="0"/>
              </a:rPr>
              <a:t>.</a:t>
            </a:r>
          </a:p>
          <a:p>
            <a:pPr algn="just"/>
            <a:r>
              <a:rPr lang="eu-ES" sz="2400" i="1" dirty="0" smtClean="0">
                <a:solidFill>
                  <a:schemeClr val="bg1"/>
                </a:solidFill>
                <a:latin typeface="Calibri" pitchFamily="34" charset="0"/>
                <a:cs typeface="Calibri" pitchFamily="34" charset="0"/>
              </a:rPr>
              <a:t>b)</a:t>
            </a:r>
            <a:r>
              <a:rPr lang="eu-ES" sz="2400" b="1" i="1" dirty="0" smtClean="0">
                <a:solidFill>
                  <a:schemeClr val="bg1"/>
                </a:solidFill>
                <a:latin typeface="Calibri" pitchFamily="34" charset="0"/>
                <a:cs typeface="Calibri" pitchFamily="34" charset="0"/>
              </a:rPr>
              <a:t>Talde elkarrizketak</a:t>
            </a:r>
            <a:r>
              <a:rPr lang="eu-ES" sz="2400" i="1" dirty="0" smtClean="0">
                <a:solidFill>
                  <a:schemeClr val="bg1"/>
                </a:solidFill>
                <a:latin typeface="Calibri" pitchFamily="34" charset="0"/>
                <a:cs typeface="Calibri" pitchFamily="34" charset="0"/>
              </a:rPr>
              <a:t>. </a:t>
            </a:r>
            <a:r>
              <a:rPr lang="eu-ES" sz="2400" dirty="0" smtClean="0">
                <a:solidFill>
                  <a:schemeClr val="bg1"/>
                </a:solidFill>
                <a:latin typeface="Calibri" pitchFamily="34" charset="0"/>
                <a:cs typeface="Calibri" pitchFamily="34" charset="0"/>
              </a:rPr>
              <a:t>Osagilea , Auzitegiko medikua, </a:t>
            </a:r>
            <a:r>
              <a:rPr lang="eu-ES" sz="2400" dirty="0">
                <a:solidFill>
                  <a:schemeClr val="bg1"/>
                </a:solidFill>
                <a:latin typeface="Calibri" pitchFamily="34" charset="0"/>
                <a:cs typeface="Calibri" pitchFamily="34" charset="0"/>
              </a:rPr>
              <a:t>kriminologo gaixotasun larria gainditu duen pertsona , </a:t>
            </a:r>
            <a:r>
              <a:rPr lang="eu-ES" sz="2400" dirty="0" smtClean="0">
                <a:solidFill>
                  <a:schemeClr val="bg1"/>
                </a:solidFill>
                <a:latin typeface="Calibri" pitchFamily="34" charset="0"/>
                <a:cs typeface="Calibri" pitchFamily="34" charset="0"/>
              </a:rPr>
              <a:t>bizitza </a:t>
            </a:r>
            <a:r>
              <a:rPr lang="eu-ES" sz="2400" dirty="0">
                <a:solidFill>
                  <a:schemeClr val="bg1"/>
                </a:solidFill>
                <a:latin typeface="Calibri" pitchFamily="34" charset="0"/>
                <a:cs typeface="Calibri" pitchFamily="34" charset="0"/>
              </a:rPr>
              <a:t>osteko bizitza esperientzia eduki duen norbait elkarrizketatua izan daitezke </a:t>
            </a:r>
            <a:r>
              <a:rPr lang="eu-ES" sz="2400" dirty="0" smtClean="0">
                <a:solidFill>
                  <a:schemeClr val="bg1"/>
                </a:solidFill>
                <a:latin typeface="Calibri" pitchFamily="34" charset="0"/>
                <a:cs typeface="Calibri" pitchFamily="34" charset="0"/>
              </a:rPr>
              <a:t>.</a:t>
            </a:r>
          </a:p>
          <a:p>
            <a:pPr algn="just"/>
            <a:r>
              <a:rPr lang="eu-ES" sz="2400" dirty="0" smtClean="0">
                <a:solidFill>
                  <a:schemeClr val="bg1"/>
                </a:solidFill>
                <a:latin typeface="Calibri" pitchFamily="34" charset="0"/>
                <a:cs typeface="Calibri" pitchFamily="34" charset="0"/>
              </a:rPr>
              <a:t> Gaia aztertzea, galderak prestatzea eta gero egin, solasaldia burutzea, ondorioak ateratzea  eta jardueraren ebaluaketa egin beharreko urratsak dira .</a:t>
            </a:r>
          </a:p>
          <a:p>
            <a:pPr algn="just"/>
            <a:r>
              <a:rPr lang="eu-ES" sz="2400" i="1" dirty="0" smtClean="0">
                <a:solidFill>
                  <a:schemeClr val="bg1"/>
                </a:solidFill>
                <a:latin typeface="Calibri" pitchFamily="34" charset="0"/>
                <a:cs typeface="Calibri" pitchFamily="34" charset="0"/>
              </a:rPr>
              <a:t>c)</a:t>
            </a:r>
            <a:r>
              <a:rPr lang="eu-ES" sz="2400" b="1" i="1" dirty="0" smtClean="0">
                <a:solidFill>
                  <a:schemeClr val="bg1"/>
                </a:solidFill>
                <a:latin typeface="Calibri" pitchFamily="34" charset="0"/>
                <a:cs typeface="Calibri" pitchFamily="34" charset="0"/>
              </a:rPr>
              <a:t>Zer gertatuko litzateke baldin eta</a:t>
            </a:r>
            <a:r>
              <a:rPr lang="eu-ES" sz="2400" i="1" dirty="0" smtClean="0">
                <a:solidFill>
                  <a:schemeClr val="bg1"/>
                </a:solidFill>
                <a:latin typeface="Calibri" pitchFamily="34" charset="0"/>
                <a:cs typeface="Calibri" pitchFamily="34" charset="0"/>
              </a:rPr>
              <a:t>?.</a:t>
            </a:r>
            <a:r>
              <a:rPr lang="eu-ES" sz="2400" dirty="0" smtClean="0">
                <a:solidFill>
                  <a:schemeClr val="bg1"/>
                </a:solidFill>
                <a:latin typeface="Calibri" pitchFamily="34" charset="0"/>
                <a:cs typeface="Calibri" pitchFamily="34" charset="0"/>
              </a:rPr>
              <a:t>Istripuak, gaixotasunak, hondamendi naturalak, gurasoen banaketa, lagun baten egoitza aldaketa, istripu nuklearra gertatuz gero…Etorkizunekiko beldurra gutxitzeko</a:t>
            </a:r>
          </a:p>
          <a:p>
            <a:pPr algn="just"/>
            <a:r>
              <a:rPr lang="eu-ES" sz="2400" i="1" dirty="0" smtClean="0">
                <a:solidFill>
                  <a:schemeClr val="bg1"/>
                </a:solidFill>
                <a:latin typeface="Calibri" pitchFamily="34" charset="0"/>
                <a:cs typeface="Calibri" pitchFamily="34" charset="0"/>
              </a:rPr>
              <a:t>d)</a:t>
            </a:r>
            <a:r>
              <a:rPr lang="eu-ES" sz="2400" b="1" i="1" dirty="0" smtClean="0">
                <a:solidFill>
                  <a:schemeClr val="bg1"/>
                </a:solidFill>
                <a:latin typeface="Calibri" pitchFamily="34" charset="0"/>
                <a:cs typeface="Calibri" pitchFamily="34" charset="0"/>
              </a:rPr>
              <a:t>Ikerketa txikiak</a:t>
            </a:r>
            <a:r>
              <a:rPr lang="eu-ES" sz="2400" i="1" dirty="0" smtClean="0">
                <a:solidFill>
                  <a:schemeClr val="bg1"/>
                </a:solidFill>
                <a:latin typeface="Calibri" pitchFamily="34" charset="0"/>
                <a:cs typeface="Calibri" pitchFamily="34" charset="0"/>
              </a:rPr>
              <a:t>.</a:t>
            </a:r>
            <a:r>
              <a:rPr lang="eu-ES" sz="2400" dirty="0" smtClean="0">
                <a:solidFill>
                  <a:schemeClr val="bg1"/>
                </a:solidFill>
                <a:latin typeface="Calibri" pitchFamily="34" charset="0"/>
                <a:cs typeface="Calibri" pitchFamily="34" charset="0"/>
              </a:rPr>
              <a:t>Zenbat denboratan bizi da arrain bat, tximeleta , dortoka, pagoa,olibondo, intsektu…Bizitzaren  zikloaz jabetzeko.</a:t>
            </a:r>
            <a:endParaRPr lang="eu-ES" sz="2400" i="1" dirty="0" smtClean="0">
              <a:solidFill>
                <a:schemeClr val="bg1"/>
              </a:solidFill>
              <a:latin typeface="Calibri" pitchFamily="34" charset="0"/>
              <a:cs typeface="Calibri" pitchFamily="34" charset="0"/>
            </a:endParaRPr>
          </a:p>
          <a:p>
            <a:pPr algn="just"/>
            <a:endParaRPr lang="eu-ES" sz="2400" b="1" dirty="0"/>
          </a:p>
        </p:txBody>
      </p:sp>
    </p:spTree>
    <p:extLst>
      <p:ext uri="{BB962C8B-B14F-4D97-AF65-F5344CB8AC3E}">
        <p14:creationId xmlns:p14="http://schemas.microsoft.com/office/powerpoint/2010/main" val="3112002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1124744"/>
          </a:xfrm>
          <a:solidFill>
            <a:schemeClr val="tx1"/>
          </a:solidFill>
        </p:spPr>
        <p:txBody>
          <a:bodyPr>
            <a:normAutofit/>
          </a:bodyPr>
          <a:lstStyle/>
          <a:p>
            <a:r>
              <a:rPr lang="eu-ES" sz="2800" b="1" dirty="0">
                <a:solidFill>
                  <a:schemeClr val="accent3">
                    <a:lumMod val="20000"/>
                    <a:lumOff val="80000"/>
                  </a:schemeClr>
                </a:solidFill>
                <a:latin typeface="Arial" pitchFamily="34" charset="0"/>
                <a:cs typeface="Arial" pitchFamily="34" charset="0"/>
              </a:rPr>
              <a:t>HERIOTZAREN HEZKUNTZA</a:t>
            </a:r>
            <a:br>
              <a:rPr lang="eu-ES" sz="2800" b="1" dirty="0">
                <a:solidFill>
                  <a:schemeClr val="accent3">
                    <a:lumMod val="20000"/>
                    <a:lumOff val="80000"/>
                  </a:schemeClr>
                </a:solidFill>
                <a:latin typeface="Arial" pitchFamily="34" charset="0"/>
                <a:cs typeface="Arial" pitchFamily="34" charset="0"/>
              </a:rPr>
            </a:br>
            <a:r>
              <a:rPr lang="eu-ES" sz="2800" b="1" dirty="0">
                <a:solidFill>
                  <a:schemeClr val="accent3">
                    <a:lumMod val="20000"/>
                    <a:lumOff val="80000"/>
                  </a:schemeClr>
                </a:solidFill>
                <a:latin typeface="Arial" pitchFamily="34" charset="0"/>
                <a:cs typeface="Arial" pitchFamily="34" charset="0"/>
              </a:rPr>
              <a:t>JARDUERAK</a:t>
            </a:r>
            <a:endParaRPr lang="eu-ES" sz="2800" dirty="0"/>
          </a:p>
        </p:txBody>
      </p:sp>
      <p:sp>
        <p:nvSpPr>
          <p:cNvPr id="3" name="Marcador de contenido 2"/>
          <p:cNvSpPr>
            <a:spLocks noGrp="1"/>
          </p:cNvSpPr>
          <p:nvPr>
            <p:ph idx="1"/>
          </p:nvPr>
        </p:nvSpPr>
        <p:spPr>
          <a:xfrm>
            <a:off x="0" y="1124744"/>
            <a:ext cx="9144000" cy="5733256"/>
          </a:xfrm>
          <a:solidFill>
            <a:srgbClr val="00B050"/>
          </a:solidFill>
        </p:spPr>
        <p:txBody>
          <a:bodyPr>
            <a:normAutofit/>
          </a:bodyPr>
          <a:lstStyle/>
          <a:p>
            <a:pPr marL="0" indent="0" algn="just">
              <a:buNone/>
            </a:pPr>
            <a:r>
              <a:rPr lang="eu-ES" sz="2400" i="1" dirty="0">
                <a:solidFill>
                  <a:schemeClr val="bg1"/>
                </a:solidFill>
                <a:cs typeface="Arial"/>
              </a:rPr>
              <a:t>e)</a:t>
            </a:r>
            <a:r>
              <a:rPr lang="eu-ES" sz="2400" b="1" i="1" dirty="0">
                <a:solidFill>
                  <a:schemeClr val="bg1"/>
                </a:solidFill>
                <a:cs typeface="Arial"/>
              </a:rPr>
              <a:t>Maskotaren </a:t>
            </a:r>
            <a:r>
              <a:rPr lang="eu-ES" sz="2400" b="1" i="1" dirty="0" smtClean="0">
                <a:solidFill>
                  <a:schemeClr val="bg1"/>
                </a:solidFill>
                <a:cs typeface="Arial"/>
              </a:rPr>
              <a:t>lur-ematea</a:t>
            </a:r>
            <a:r>
              <a:rPr lang="eu-ES" sz="2400" dirty="0" smtClean="0">
                <a:solidFill>
                  <a:schemeClr val="bg1"/>
                </a:solidFill>
                <a:cs typeface="Arial"/>
              </a:rPr>
              <a:t>. Horrelako esperientzia izan duen ikasle batek bestei nola gertatu zen , ze sentitu  , zer pentsatu, ze egin zuen  berak eta bere gurasoek … adieraziko die. Nola lantzen duten dolu mota ikusteko.</a:t>
            </a:r>
            <a:endParaRPr lang="eu-ES" sz="2400" dirty="0">
              <a:solidFill>
                <a:schemeClr val="bg1"/>
              </a:solidFill>
              <a:cs typeface="Arial"/>
            </a:endParaRPr>
          </a:p>
          <a:p>
            <a:pPr marL="0" indent="0" algn="just">
              <a:buNone/>
            </a:pPr>
            <a:r>
              <a:rPr lang="eu-ES" sz="2400" i="1" dirty="0">
                <a:solidFill>
                  <a:schemeClr val="bg1"/>
                </a:solidFill>
                <a:cs typeface="Arial"/>
              </a:rPr>
              <a:t>f)</a:t>
            </a:r>
            <a:r>
              <a:rPr lang="eu-ES" sz="2400" b="1" i="1" dirty="0">
                <a:solidFill>
                  <a:schemeClr val="bg1"/>
                </a:solidFill>
                <a:cs typeface="Arial"/>
              </a:rPr>
              <a:t>Zuhaitz </a:t>
            </a:r>
            <a:r>
              <a:rPr lang="eu-ES" sz="2400" b="1" i="1" dirty="0" smtClean="0">
                <a:solidFill>
                  <a:schemeClr val="bg1"/>
                </a:solidFill>
                <a:cs typeface="Arial"/>
              </a:rPr>
              <a:t>genealogikoa</a:t>
            </a:r>
            <a:r>
              <a:rPr lang="eu-ES" sz="2400" dirty="0" smtClean="0">
                <a:solidFill>
                  <a:schemeClr val="bg1"/>
                </a:solidFill>
                <a:cs typeface="Arial"/>
              </a:rPr>
              <a:t>. Arbasoen argazkiak erabiliz, bere bizitzari eta heriotzari buruz zerbait azalduz …Bata bestearen atzetik doazen belaunaldien katearen  kate-mailak gara .  </a:t>
            </a:r>
          </a:p>
          <a:p>
            <a:pPr marL="0" indent="0" algn="just">
              <a:buNone/>
            </a:pPr>
            <a:r>
              <a:rPr lang="eu-ES" sz="2400" i="1" dirty="0" smtClean="0">
                <a:solidFill>
                  <a:schemeClr val="bg1"/>
                </a:solidFill>
                <a:cs typeface="Arial"/>
              </a:rPr>
              <a:t>g)</a:t>
            </a:r>
            <a:r>
              <a:rPr lang="eu-ES" sz="2400" b="1" i="1" dirty="0" smtClean="0">
                <a:solidFill>
                  <a:schemeClr val="bg1"/>
                </a:solidFill>
                <a:cs typeface="Arial"/>
              </a:rPr>
              <a:t>Munstroen </a:t>
            </a:r>
            <a:r>
              <a:rPr lang="eu-ES" sz="2400" b="1" i="1" dirty="0">
                <a:solidFill>
                  <a:schemeClr val="bg1"/>
                </a:solidFill>
                <a:cs typeface="Arial"/>
              </a:rPr>
              <a:t>jantzien tailerra</a:t>
            </a:r>
            <a:r>
              <a:rPr lang="eu-ES" sz="2400" i="1" dirty="0" smtClean="0">
                <a:solidFill>
                  <a:schemeClr val="bg1"/>
                </a:solidFill>
                <a:cs typeface="Arial"/>
              </a:rPr>
              <a:t>. </a:t>
            </a:r>
            <a:r>
              <a:rPr lang="eu-ES" sz="2400" dirty="0" smtClean="0">
                <a:solidFill>
                  <a:schemeClr val="bg1"/>
                </a:solidFill>
                <a:cs typeface="Arial"/>
              </a:rPr>
              <a:t>Sorginak</a:t>
            </a:r>
            <a:r>
              <a:rPr lang="eu-ES" sz="2400" dirty="0">
                <a:solidFill>
                  <a:schemeClr val="bg1"/>
                </a:solidFill>
                <a:cs typeface="Arial"/>
              </a:rPr>
              <a:t>, mamuak, banpiroak, eskeletoak, </a:t>
            </a:r>
            <a:r>
              <a:rPr lang="eu-ES" sz="2400" dirty="0" err="1" smtClean="0">
                <a:solidFill>
                  <a:schemeClr val="bg1"/>
                </a:solidFill>
                <a:cs typeface="Arial"/>
              </a:rPr>
              <a:t>Frankenstein</a:t>
            </a:r>
            <a:r>
              <a:rPr lang="eu-ES" sz="2400" dirty="0" smtClean="0">
                <a:solidFill>
                  <a:schemeClr val="bg1"/>
                </a:solidFill>
                <a:cs typeface="Arial"/>
              </a:rPr>
              <a:t>… pertsonaia horiekiko beldurra gainditzeko asmoz .</a:t>
            </a:r>
          </a:p>
          <a:p>
            <a:pPr marL="0" indent="0" algn="just">
              <a:buNone/>
            </a:pPr>
            <a:r>
              <a:rPr lang="eu-ES" sz="2400" i="1" dirty="0">
                <a:solidFill>
                  <a:schemeClr val="bg1"/>
                </a:solidFill>
                <a:cs typeface="Arial" panose="020B0604020202020204" pitchFamily="34" charset="0"/>
              </a:rPr>
              <a:t>h)</a:t>
            </a:r>
            <a:r>
              <a:rPr lang="eu-ES" sz="2400" b="1" i="1" dirty="0">
                <a:solidFill>
                  <a:schemeClr val="bg1"/>
                </a:solidFill>
                <a:cs typeface="Arial" panose="020B0604020202020204" pitchFamily="34" charset="0"/>
              </a:rPr>
              <a:t>Loren  tailerra desagertuen oroimenez</a:t>
            </a:r>
            <a:r>
              <a:rPr lang="eu-ES" sz="2400" dirty="0">
                <a:solidFill>
                  <a:schemeClr val="bg1"/>
                </a:solidFill>
                <a:cs typeface="Arial" panose="020B0604020202020204" pitchFamily="34" charset="0"/>
              </a:rPr>
              <a:t>(maisu ordezkatuak, beste tokira joan diren ikaskideak, hildako maisuak , ikaskideak, maskotak</a:t>
            </a:r>
            <a:r>
              <a:rPr lang="eu-ES" sz="2400" dirty="0" smtClean="0">
                <a:solidFill>
                  <a:schemeClr val="bg1"/>
                </a:solidFill>
                <a:cs typeface="Arial" panose="020B0604020202020204" pitchFamily="34" charset="0"/>
              </a:rPr>
              <a:t>).Joandakoak gogoratzeko.</a:t>
            </a:r>
            <a:endParaRPr lang="eu-ES" sz="2400" dirty="0">
              <a:solidFill>
                <a:schemeClr val="bg1"/>
              </a:solidFill>
              <a:cs typeface="Arial" panose="020B0604020202020204" pitchFamily="34" charset="0"/>
            </a:endParaRPr>
          </a:p>
          <a:p>
            <a:pPr marL="0" indent="0" algn="just">
              <a:buNone/>
            </a:pPr>
            <a:endParaRPr lang="eu-ES" sz="2400" dirty="0"/>
          </a:p>
        </p:txBody>
      </p:sp>
    </p:spTree>
    <p:extLst>
      <p:ext uri="{BB962C8B-B14F-4D97-AF65-F5344CB8AC3E}">
        <p14:creationId xmlns:p14="http://schemas.microsoft.com/office/powerpoint/2010/main" val="3099108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9144000" cy="1124744"/>
          </a:xfrm>
          <a:solidFill>
            <a:schemeClr val="tx1"/>
          </a:solidFill>
        </p:spPr>
        <p:txBody>
          <a:bodyPr>
            <a:normAutofit/>
          </a:bodyPr>
          <a:lstStyle/>
          <a:p>
            <a:r>
              <a:rPr lang="eu-ES" sz="2400" b="1" dirty="0" smtClean="0">
                <a:solidFill>
                  <a:schemeClr val="accent3">
                    <a:lumMod val="60000"/>
                    <a:lumOff val="40000"/>
                  </a:schemeClr>
                </a:solidFill>
                <a:latin typeface="Arial" pitchFamily="34" charset="0"/>
                <a:cs typeface="Arial" pitchFamily="34" charset="0"/>
              </a:rPr>
              <a:t>HERIOTZAREN HEZKUNTZA</a:t>
            </a:r>
            <a:br>
              <a:rPr lang="eu-ES" sz="2400" b="1" dirty="0" smtClean="0">
                <a:solidFill>
                  <a:schemeClr val="accent3">
                    <a:lumMod val="60000"/>
                    <a:lumOff val="40000"/>
                  </a:schemeClr>
                </a:solidFill>
                <a:latin typeface="Arial" pitchFamily="34" charset="0"/>
                <a:cs typeface="Arial" pitchFamily="34" charset="0"/>
              </a:rPr>
            </a:br>
            <a:r>
              <a:rPr lang="eu-ES" sz="2400" b="1" dirty="0" smtClean="0">
                <a:solidFill>
                  <a:schemeClr val="accent3">
                    <a:lumMod val="60000"/>
                    <a:lumOff val="40000"/>
                  </a:schemeClr>
                </a:solidFill>
                <a:latin typeface="Arial" pitchFamily="34" charset="0"/>
                <a:cs typeface="Arial" pitchFamily="34" charset="0"/>
              </a:rPr>
              <a:t>JARDUERAK</a:t>
            </a:r>
            <a:endParaRPr lang="es-ES" sz="2400" dirty="0">
              <a:solidFill>
                <a:schemeClr val="accent3">
                  <a:lumMod val="60000"/>
                  <a:lumOff val="40000"/>
                </a:schemeClr>
              </a:solidFill>
            </a:endParaRPr>
          </a:p>
        </p:txBody>
      </p:sp>
      <p:sp>
        <p:nvSpPr>
          <p:cNvPr id="3" name="2 Marcador de contenido"/>
          <p:cNvSpPr>
            <a:spLocks noGrp="1"/>
          </p:cNvSpPr>
          <p:nvPr>
            <p:ph idx="1"/>
          </p:nvPr>
        </p:nvSpPr>
        <p:spPr>
          <a:xfrm>
            <a:off x="0" y="1124744"/>
            <a:ext cx="9144000" cy="5733256"/>
          </a:xfrm>
          <a:solidFill>
            <a:srgbClr val="00B050"/>
          </a:solidFill>
        </p:spPr>
        <p:txBody>
          <a:bodyPr>
            <a:normAutofit lnSpcReduction="10000"/>
          </a:bodyPr>
          <a:lstStyle/>
          <a:p>
            <a:pPr marL="0" indent="0" algn="just">
              <a:buNone/>
            </a:pPr>
            <a:r>
              <a:rPr lang="eu-ES" sz="2400" i="1" dirty="0" smtClean="0">
                <a:solidFill>
                  <a:schemeClr val="bg1"/>
                </a:solidFill>
              </a:rPr>
              <a:t>i)</a:t>
            </a:r>
            <a:r>
              <a:rPr lang="eu-ES" sz="2400" b="1" i="1" dirty="0" smtClean="0">
                <a:solidFill>
                  <a:schemeClr val="bg1"/>
                </a:solidFill>
              </a:rPr>
              <a:t>Ipuin ,olerki eta kondairen irakurketa edota antzezpena</a:t>
            </a:r>
            <a:r>
              <a:rPr lang="eu-ES" sz="2400" i="1" dirty="0" smtClean="0">
                <a:solidFill>
                  <a:schemeClr val="bg1"/>
                </a:solidFill>
              </a:rPr>
              <a:t> . </a:t>
            </a:r>
            <a:r>
              <a:rPr lang="eu-ES" sz="2400" dirty="0">
                <a:solidFill>
                  <a:schemeClr val="bg1"/>
                </a:solidFill>
              </a:rPr>
              <a:t>H</a:t>
            </a:r>
            <a:r>
              <a:rPr lang="eu-ES" sz="2400" dirty="0" smtClean="0">
                <a:solidFill>
                  <a:schemeClr val="bg1"/>
                </a:solidFill>
              </a:rPr>
              <a:t>eriotzarekin erlazionatuta</a:t>
            </a:r>
            <a:r>
              <a:rPr lang="eu-ES" sz="2400" i="1" dirty="0" smtClean="0">
                <a:solidFill>
                  <a:schemeClr val="bg1"/>
                </a:solidFill>
              </a:rPr>
              <a:t>. </a:t>
            </a:r>
            <a:r>
              <a:rPr lang="eu-ES" sz="2400" b="1" i="1" dirty="0" smtClean="0">
                <a:solidFill>
                  <a:schemeClr val="bg1"/>
                </a:solidFill>
              </a:rPr>
              <a:t>eta geroko jarduerak</a:t>
            </a:r>
            <a:r>
              <a:rPr lang="eu-ES" sz="2400" i="1" dirty="0" smtClean="0">
                <a:solidFill>
                  <a:schemeClr val="bg1"/>
                </a:solidFill>
              </a:rPr>
              <a:t>(</a:t>
            </a:r>
            <a:r>
              <a:rPr lang="eu-ES" sz="2400" dirty="0" smtClean="0">
                <a:solidFill>
                  <a:schemeClr val="bg1"/>
                </a:solidFill>
              </a:rPr>
              <a:t>marrazkiak, antzezpenak, eztabaidak…).</a:t>
            </a:r>
          </a:p>
          <a:p>
            <a:pPr marL="0" indent="0" algn="just">
              <a:buNone/>
            </a:pPr>
            <a:r>
              <a:rPr lang="eu-ES" sz="2400" i="1" dirty="0" smtClean="0">
                <a:solidFill>
                  <a:schemeClr val="bg1"/>
                </a:solidFill>
              </a:rPr>
              <a:t>j)</a:t>
            </a:r>
            <a:r>
              <a:rPr lang="eu-ES" sz="2400" b="1" i="1" dirty="0" smtClean="0">
                <a:solidFill>
                  <a:schemeClr val="bg1"/>
                </a:solidFill>
              </a:rPr>
              <a:t>Usainen tailerrak lore hilda eta ez </a:t>
            </a:r>
            <a:r>
              <a:rPr lang="eu-ES" sz="2400" b="1" i="1" dirty="0" err="1" smtClean="0">
                <a:solidFill>
                  <a:schemeClr val="bg1"/>
                </a:solidFill>
              </a:rPr>
              <a:t>erahilden</a:t>
            </a:r>
            <a:r>
              <a:rPr lang="eu-ES" sz="2400" b="1" i="1" dirty="0" smtClean="0">
                <a:solidFill>
                  <a:schemeClr val="bg1"/>
                </a:solidFill>
              </a:rPr>
              <a:t> bidez</a:t>
            </a:r>
            <a:r>
              <a:rPr lang="eu-ES" sz="2400" dirty="0" smtClean="0">
                <a:solidFill>
                  <a:schemeClr val="bg1"/>
                </a:solidFill>
              </a:rPr>
              <a:t>. Hil den zerbait beste era batez  berriz bizitzen da .</a:t>
            </a:r>
          </a:p>
          <a:p>
            <a:pPr marL="0" indent="0" algn="just">
              <a:buNone/>
            </a:pPr>
            <a:r>
              <a:rPr lang="eu-ES" sz="2400" i="1" dirty="0" smtClean="0">
                <a:solidFill>
                  <a:schemeClr val="bg1"/>
                </a:solidFill>
              </a:rPr>
              <a:t>k)</a:t>
            </a:r>
            <a:r>
              <a:rPr lang="eu-ES" sz="2400" b="1" i="1" dirty="0" smtClean="0">
                <a:solidFill>
                  <a:schemeClr val="bg1"/>
                </a:solidFill>
              </a:rPr>
              <a:t>Txotxongiloen tailerra beldurrak bideratzeko</a:t>
            </a:r>
            <a:r>
              <a:rPr lang="eu-ES" sz="2400" dirty="0" smtClean="0">
                <a:solidFill>
                  <a:schemeClr val="bg1"/>
                </a:solidFill>
              </a:rPr>
              <a:t>. Ikasle nagusiek egiten dituzte eta txikiek ikusten dute. Gidoia lankidetzan egin daiteke.</a:t>
            </a:r>
          </a:p>
          <a:p>
            <a:pPr marL="0" indent="0" algn="just">
              <a:buNone/>
            </a:pPr>
            <a:r>
              <a:rPr lang="eu-ES" sz="2400" i="1" dirty="0" smtClean="0">
                <a:solidFill>
                  <a:schemeClr val="bg1"/>
                </a:solidFill>
              </a:rPr>
              <a:t>l)</a:t>
            </a:r>
            <a:r>
              <a:rPr lang="eu-ES" sz="2400" b="1" i="1" dirty="0" smtClean="0">
                <a:solidFill>
                  <a:schemeClr val="bg1"/>
                </a:solidFill>
              </a:rPr>
              <a:t>Kultur arteko tailerra</a:t>
            </a:r>
            <a:r>
              <a:rPr lang="eu-ES" sz="2400" i="1" dirty="0" smtClean="0">
                <a:solidFill>
                  <a:schemeClr val="bg1"/>
                </a:solidFill>
              </a:rPr>
              <a:t>.</a:t>
            </a:r>
            <a:r>
              <a:rPr lang="eu-ES" sz="2400" dirty="0" smtClean="0">
                <a:solidFill>
                  <a:schemeClr val="bg1"/>
                </a:solidFill>
              </a:rPr>
              <a:t>Heriotzaren inguruko sinesmenak, errituak, ohiturak, dantzak, mitoak…  oraingo eta aintzinako beste kulturetan</a:t>
            </a:r>
            <a:r>
              <a:rPr lang="eu-ES" sz="2400" dirty="0">
                <a:solidFill>
                  <a:schemeClr val="bg1"/>
                </a:solidFill>
              </a:rPr>
              <a:t> </a:t>
            </a:r>
            <a:r>
              <a:rPr lang="eu-ES" sz="2400" dirty="0" smtClean="0">
                <a:solidFill>
                  <a:schemeClr val="bg1"/>
                </a:solidFill>
              </a:rPr>
              <a:t>( Egipto, Grezia Klasikoa- Orfeo eta </a:t>
            </a:r>
            <a:r>
              <a:rPr lang="eu-ES" sz="2400" dirty="0" err="1" smtClean="0">
                <a:solidFill>
                  <a:schemeClr val="bg1"/>
                </a:solidFill>
              </a:rPr>
              <a:t>Euridice</a:t>
            </a:r>
            <a:r>
              <a:rPr lang="eu-ES" sz="2400" dirty="0" smtClean="0">
                <a:solidFill>
                  <a:schemeClr val="bg1"/>
                </a:solidFill>
              </a:rPr>
              <a:t> –Mesopotamia…).</a:t>
            </a:r>
          </a:p>
          <a:p>
            <a:pPr marL="0" indent="0" algn="just">
              <a:buNone/>
            </a:pPr>
            <a:r>
              <a:rPr lang="eu-ES" sz="2400" i="1" dirty="0" err="1" smtClean="0">
                <a:solidFill>
                  <a:schemeClr val="bg1"/>
                </a:solidFill>
              </a:rPr>
              <a:t>ll</a:t>
            </a:r>
            <a:r>
              <a:rPr lang="eu-ES" sz="2400" i="1" dirty="0" smtClean="0">
                <a:solidFill>
                  <a:schemeClr val="bg1"/>
                </a:solidFill>
              </a:rPr>
              <a:t>)</a:t>
            </a:r>
            <a:r>
              <a:rPr lang="eu-ES" sz="2400" b="1" i="1" dirty="0" smtClean="0">
                <a:solidFill>
                  <a:schemeClr val="bg1"/>
                </a:solidFill>
              </a:rPr>
              <a:t>Zinema tailerra heriotzaren inguruan</a:t>
            </a:r>
            <a:r>
              <a:rPr lang="eu-ES" sz="2400" i="1" dirty="0" smtClean="0">
                <a:solidFill>
                  <a:schemeClr val="bg1"/>
                </a:solidFill>
              </a:rPr>
              <a:t> .</a:t>
            </a:r>
            <a:r>
              <a:rPr lang="eu-ES" sz="2400" dirty="0" smtClean="0">
                <a:solidFill>
                  <a:schemeClr val="bg1"/>
                </a:solidFill>
              </a:rPr>
              <a:t>Geroko ekoizpen artistikoak (Irudiak , antzezpena, dantza,  argazkiak …) edo zine-Forum. Berau egitekotan  pertsonaiak ezaugarrituko lituzkete ( bere desioak, beharrak, balioak, sinesmenak, jarrerak, portaerak…), pelikularen mezuak adierazi, zer gogora ekarri , ze sentitu, zergatik… azalduko lukete .</a:t>
            </a:r>
          </a:p>
        </p:txBody>
      </p:sp>
    </p:spTree>
    <p:extLst>
      <p:ext uri="{BB962C8B-B14F-4D97-AF65-F5344CB8AC3E}">
        <p14:creationId xmlns:p14="http://schemas.microsoft.com/office/powerpoint/2010/main" val="1776663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9144000" cy="1052736"/>
          </a:xfrm>
          <a:solidFill>
            <a:schemeClr val="tx1"/>
          </a:solidFill>
        </p:spPr>
        <p:txBody>
          <a:bodyPr>
            <a:normAutofit/>
          </a:bodyPr>
          <a:lstStyle/>
          <a:p>
            <a:r>
              <a:rPr lang="eu-ES" sz="2400" b="1" dirty="0" smtClean="0">
                <a:solidFill>
                  <a:schemeClr val="accent3">
                    <a:lumMod val="60000"/>
                    <a:lumOff val="40000"/>
                  </a:schemeClr>
                </a:solidFill>
                <a:latin typeface="Arial" pitchFamily="34" charset="0"/>
                <a:cs typeface="Arial" pitchFamily="34" charset="0"/>
              </a:rPr>
              <a:t>HERIOTZAREN HEZKUNTZA</a:t>
            </a:r>
            <a:br>
              <a:rPr lang="eu-ES" sz="2400" b="1" dirty="0" smtClean="0">
                <a:solidFill>
                  <a:schemeClr val="accent3">
                    <a:lumMod val="60000"/>
                    <a:lumOff val="40000"/>
                  </a:schemeClr>
                </a:solidFill>
                <a:latin typeface="Arial" pitchFamily="34" charset="0"/>
                <a:cs typeface="Arial" pitchFamily="34" charset="0"/>
              </a:rPr>
            </a:br>
            <a:r>
              <a:rPr lang="eu-ES" sz="2400" b="1" dirty="0" smtClean="0">
                <a:solidFill>
                  <a:schemeClr val="accent3">
                    <a:lumMod val="60000"/>
                    <a:lumOff val="40000"/>
                  </a:schemeClr>
                </a:solidFill>
                <a:latin typeface="Arial" pitchFamily="34" charset="0"/>
                <a:cs typeface="Arial" pitchFamily="34" charset="0"/>
              </a:rPr>
              <a:t>JARDUERAK</a:t>
            </a:r>
            <a:endParaRPr lang="es-ES" sz="2400" b="1" dirty="0">
              <a:solidFill>
                <a:schemeClr val="accent3">
                  <a:lumMod val="60000"/>
                  <a:lumOff val="40000"/>
                </a:schemeClr>
              </a:solidFill>
            </a:endParaRPr>
          </a:p>
        </p:txBody>
      </p:sp>
      <p:sp>
        <p:nvSpPr>
          <p:cNvPr id="3" name="2 Marcador de contenido"/>
          <p:cNvSpPr>
            <a:spLocks noGrp="1"/>
          </p:cNvSpPr>
          <p:nvPr>
            <p:ph idx="1"/>
          </p:nvPr>
        </p:nvSpPr>
        <p:spPr>
          <a:xfrm>
            <a:off x="0" y="1052736"/>
            <a:ext cx="9144000" cy="6192688"/>
          </a:xfrm>
          <a:solidFill>
            <a:srgbClr val="00B050"/>
          </a:solidFill>
        </p:spPr>
        <p:txBody>
          <a:bodyPr>
            <a:normAutofit fontScale="92500"/>
          </a:bodyPr>
          <a:lstStyle/>
          <a:p>
            <a:pPr marL="0" indent="0" algn="just">
              <a:buNone/>
            </a:pPr>
            <a:r>
              <a:rPr lang="eu-ES" sz="2400" i="1" dirty="0" smtClean="0">
                <a:solidFill>
                  <a:schemeClr val="bg1"/>
                </a:solidFill>
              </a:rPr>
              <a:t>m)</a:t>
            </a:r>
            <a:r>
              <a:rPr lang="eu-ES" sz="2400" b="1" i="1" dirty="0" smtClean="0">
                <a:solidFill>
                  <a:schemeClr val="bg1"/>
                </a:solidFill>
              </a:rPr>
              <a:t>Bizitzaren </a:t>
            </a:r>
            <a:r>
              <a:rPr lang="eu-ES" sz="2400" b="1" i="1" dirty="0">
                <a:solidFill>
                  <a:schemeClr val="bg1"/>
                </a:solidFill>
              </a:rPr>
              <a:t>gurpila</a:t>
            </a:r>
            <a:r>
              <a:rPr lang="eu-ES" sz="2400" i="1" dirty="0">
                <a:solidFill>
                  <a:schemeClr val="bg1"/>
                </a:solidFill>
              </a:rPr>
              <a:t>. </a:t>
            </a:r>
            <a:r>
              <a:rPr lang="eu-ES" sz="2400" dirty="0">
                <a:solidFill>
                  <a:schemeClr val="bg1"/>
                </a:solidFill>
              </a:rPr>
              <a:t>Bizitzaren </a:t>
            </a:r>
            <a:r>
              <a:rPr lang="eu-ES" sz="2400" dirty="0" smtClean="0">
                <a:solidFill>
                  <a:schemeClr val="bg1"/>
                </a:solidFill>
              </a:rPr>
              <a:t>zikloak ezagutzea .Igela</a:t>
            </a:r>
            <a:r>
              <a:rPr lang="eu-ES" sz="2400" dirty="0">
                <a:solidFill>
                  <a:schemeClr val="bg1"/>
                </a:solidFill>
              </a:rPr>
              <a:t>, </a:t>
            </a:r>
            <a:r>
              <a:rPr lang="eu-ES" sz="2400" dirty="0" smtClean="0">
                <a:solidFill>
                  <a:schemeClr val="bg1"/>
                </a:solidFill>
              </a:rPr>
              <a:t>tximeleta, hazia…</a:t>
            </a:r>
            <a:endParaRPr lang="eu-ES" sz="2400" dirty="0">
              <a:solidFill>
                <a:schemeClr val="bg1"/>
              </a:solidFill>
            </a:endParaRPr>
          </a:p>
          <a:p>
            <a:pPr marL="0" indent="0" algn="just">
              <a:buNone/>
            </a:pPr>
            <a:r>
              <a:rPr lang="eu-ES" sz="2400" i="1" dirty="0" smtClean="0">
                <a:solidFill>
                  <a:schemeClr val="bg1"/>
                </a:solidFill>
              </a:rPr>
              <a:t>n)</a:t>
            </a:r>
            <a:r>
              <a:rPr lang="eu-ES" sz="2400" b="1" i="1" dirty="0" smtClean="0">
                <a:solidFill>
                  <a:schemeClr val="bg1"/>
                </a:solidFill>
              </a:rPr>
              <a:t>Trafiko </a:t>
            </a:r>
            <a:r>
              <a:rPr lang="eu-ES" sz="2400" b="1" dirty="0">
                <a:solidFill>
                  <a:schemeClr val="bg1"/>
                </a:solidFill>
              </a:rPr>
              <a:t>tailerra</a:t>
            </a:r>
            <a:r>
              <a:rPr lang="eu-ES" sz="2400" dirty="0">
                <a:solidFill>
                  <a:schemeClr val="bg1"/>
                </a:solidFill>
              </a:rPr>
              <a:t>. Seinaleen </a:t>
            </a:r>
            <a:r>
              <a:rPr lang="eu-ES" sz="2400" dirty="0" smtClean="0">
                <a:solidFill>
                  <a:schemeClr val="bg1"/>
                </a:solidFill>
              </a:rPr>
              <a:t>ezagupena landuko zen, </a:t>
            </a:r>
            <a:r>
              <a:rPr lang="eu-ES" sz="2400" dirty="0">
                <a:solidFill>
                  <a:schemeClr val="bg1"/>
                </a:solidFill>
              </a:rPr>
              <a:t>arrisku </a:t>
            </a:r>
            <a:r>
              <a:rPr lang="eu-ES" sz="2400" dirty="0" smtClean="0">
                <a:solidFill>
                  <a:schemeClr val="bg1"/>
                </a:solidFill>
              </a:rPr>
              <a:t>egoerak antzeztuko lirateke , ibilbideak , oinez edo garraiobideak erabiliz, egingo lirateke …Portaera arriskutsuen prebentzioa burutu nahi dutelarik.</a:t>
            </a:r>
          </a:p>
          <a:p>
            <a:pPr marL="0" indent="0" algn="just">
              <a:buNone/>
            </a:pPr>
            <a:r>
              <a:rPr lang="eu-ES" sz="2400" dirty="0" smtClean="0">
                <a:solidFill>
                  <a:schemeClr val="bg1"/>
                </a:solidFill>
              </a:rPr>
              <a:t>ñ)</a:t>
            </a:r>
            <a:r>
              <a:rPr lang="eu-ES" sz="2400" b="1" i="1" dirty="0" smtClean="0">
                <a:solidFill>
                  <a:schemeClr val="bg1"/>
                </a:solidFill>
              </a:rPr>
              <a:t>Hautazko  eta fosil energien tailerra</a:t>
            </a:r>
            <a:r>
              <a:rPr lang="eu-ES" sz="2400" dirty="0" smtClean="0">
                <a:solidFill>
                  <a:schemeClr val="bg1"/>
                </a:solidFill>
              </a:rPr>
              <a:t> .Dauden energia moten  ( Fosilak eta hautazkoak) abantailak , arriskuak , abusuak …aztertuko lirateke .Bizitzaren zaintzaren garrantzia azpimarratu nahirik.</a:t>
            </a:r>
          </a:p>
          <a:p>
            <a:pPr marL="0" indent="0" algn="just">
              <a:buNone/>
            </a:pPr>
            <a:r>
              <a:rPr lang="eu-ES" sz="2400" i="1" dirty="0" smtClean="0">
                <a:solidFill>
                  <a:schemeClr val="bg1"/>
                </a:solidFill>
              </a:rPr>
              <a:t>o)</a:t>
            </a:r>
            <a:r>
              <a:rPr lang="eu-ES" sz="2400" b="1" i="1" dirty="0" smtClean="0">
                <a:solidFill>
                  <a:schemeClr val="bg1"/>
                </a:solidFill>
              </a:rPr>
              <a:t>Energia aurrezki tailerra</a:t>
            </a:r>
            <a:r>
              <a:rPr lang="eu-ES" sz="2400" i="1" dirty="0" smtClean="0">
                <a:solidFill>
                  <a:schemeClr val="bg1"/>
                </a:solidFill>
              </a:rPr>
              <a:t>.</a:t>
            </a:r>
            <a:r>
              <a:rPr lang="eu-ES" sz="2400" dirty="0">
                <a:solidFill>
                  <a:schemeClr val="bg1"/>
                </a:solidFill>
              </a:rPr>
              <a:t> </a:t>
            </a:r>
            <a:r>
              <a:rPr lang="eu-ES" sz="2400" dirty="0" smtClean="0">
                <a:solidFill>
                  <a:schemeClr val="bg1"/>
                </a:solidFill>
              </a:rPr>
              <a:t>Toki </a:t>
            </a:r>
            <a:r>
              <a:rPr lang="eu-ES" sz="2400" dirty="0">
                <a:solidFill>
                  <a:schemeClr val="bg1"/>
                </a:solidFill>
              </a:rPr>
              <a:t>ezberdinetan</a:t>
            </a:r>
            <a:r>
              <a:rPr lang="eu-ES" sz="2400" i="1" dirty="0" smtClean="0">
                <a:solidFill>
                  <a:schemeClr val="bg1"/>
                </a:solidFill>
              </a:rPr>
              <a:t> ( </a:t>
            </a:r>
            <a:r>
              <a:rPr lang="eu-ES" sz="2400" dirty="0" smtClean="0">
                <a:solidFill>
                  <a:schemeClr val="bg1"/>
                </a:solidFill>
              </a:rPr>
              <a:t>ikastetxea, etxea, auzunea …)nola aurreztu ura eta elektrizitatea landuko zen. </a:t>
            </a:r>
            <a:endParaRPr lang="eu-ES" sz="2400" dirty="0">
              <a:solidFill>
                <a:schemeClr val="bg1"/>
              </a:solidFill>
            </a:endParaRPr>
          </a:p>
          <a:p>
            <a:pPr marL="0" indent="0" algn="just">
              <a:buNone/>
            </a:pPr>
            <a:r>
              <a:rPr lang="eu-ES" sz="2400" dirty="0">
                <a:solidFill>
                  <a:schemeClr val="bg1"/>
                </a:solidFill>
              </a:rPr>
              <a:t>p</a:t>
            </a:r>
            <a:r>
              <a:rPr lang="eu-ES" sz="2400" dirty="0" smtClean="0">
                <a:solidFill>
                  <a:schemeClr val="bg1"/>
                </a:solidFill>
              </a:rPr>
              <a:t>)</a:t>
            </a:r>
            <a:r>
              <a:rPr lang="eu-ES" sz="2400" b="1" i="1" dirty="0" smtClean="0">
                <a:solidFill>
                  <a:schemeClr val="bg1"/>
                </a:solidFill>
              </a:rPr>
              <a:t>Urpetuta egongo diren  lekuak bisitatzea</a:t>
            </a:r>
            <a:r>
              <a:rPr lang="eu-ES" sz="2400" dirty="0" smtClean="0">
                <a:solidFill>
                  <a:schemeClr val="bg1"/>
                </a:solidFill>
              </a:rPr>
              <a:t>. Ikasleek  hasiera batean ez dute leku hori urpetuta egongo  dela jakingo. Azterketa </a:t>
            </a:r>
            <a:r>
              <a:rPr lang="eu-ES" sz="2400" dirty="0">
                <a:solidFill>
                  <a:schemeClr val="bg1"/>
                </a:solidFill>
              </a:rPr>
              <a:t>geologikoa, </a:t>
            </a:r>
            <a:r>
              <a:rPr lang="eu-ES" sz="2400" dirty="0" smtClean="0">
                <a:solidFill>
                  <a:schemeClr val="bg1"/>
                </a:solidFill>
              </a:rPr>
              <a:t>biologikoa</a:t>
            </a:r>
            <a:r>
              <a:rPr lang="eu-ES" sz="2400" dirty="0">
                <a:solidFill>
                  <a:schemeClr val="bg1"/>
                </a:solidFill>
              </a:rPr>
              <a:t> , historikoa, kulturala eta ekonomikoa </a:t>
            </a:r>
            <a:r>
              <a:rPr lang="eu-ES" sz="2400" dirty="0" smtClean="0">
                <a:solidFill>
                  <a:schemeClr val="bg1"/>
                </a:solidFill>
              </a:rPr>
              <a:t>egin</a:t>
            </a:r>
            <a:r>
              <a:rPr lang="eu-ES" sz="2400" dirty="0">
                <a:solidFill>
                  <a:schemeClr val="bg1"/>
                </a:solidFill>
              </a:rPr>
              <a:t> eta lekuaz gozatu</a:t>
            </a:r>
            <a:r>
              <a:rPr lang="eu-ES" sz="2400" dirty="0" smtClean="0">
                <a:solidFill>
                  <a:schemeClr val="bg1"/>
                </a:solidFill>
              </a:rPr>
              <a:t> Ondoren irakasleak</a:t>
            </a:r>
          </a:p>
          <a:p>
            <a:pPr marL="0" indent="0" algn="just">
              <a:buNone/>
            </a:pPr>
            <a:r>
              <a:rPr lang="eu-ES" sz="2400" dirty="0" smtClean="0">
                <a:solidFill>
                  <a:schemeClr val="bg1"/>
                </a:solidFill>
              </a:rPr>
              <a:t>, desagertuko dela ohartaziko die .Bizitzarekin paralelismoa egingo da.</a:t>
            </a:r>
          </a:p>
          <a:p>
            <a:pPr marL="0" indent="0" algn="just">
              <a:buNone/>
            </a:pPr>
            <a:r>
              <a:rPr lang="eu-ES" sz="2400" i="1" dirty="0">
                <a:solidFill>
                  <a:schemeClr val="bg1"/>
                </a:solidFill>
              </a:rPr>
              <a:t>q</a:t>
            </a:r>
            <a:r>
              <a:rPr lang="eu-ES" sz="2400" i="1" dirty="0" smtClean="0">
                <a:solidFill>
                  <a:schemeClr val="bg1"/>
                </a:solidFill>
              </a:rPr>
              <a:t>) </a:t>
            </a:r>
            <a:r>
              <a:rPr lang="eu-ES" sz="2400" b="1" i="1" dirty="0">
                <a:solidFill>
                  <a:schemeClr val="bg1"/>
                </a:solidFill>
              </a:rPr>
              <a:t>E</a:t>
            </a:r>
            <a:r>
              <a:rPr lang="eu-ES" sz="2400" b="1" i="1" dirty="0" smtClean="0">
                <a:solidFill>
                  <a:schemeClr val="bg1"/>
                </a:solidFill>
              </a:rPr>
              <a:t>zabatzea</a:t>
            </a:r>
            <a:r>
              <a:rPr lang="eu-ES" sz="2400" i="1" dirty="0" smtClean="0">
                <a:solidFill>
                  <a:schemeClr val="bg1"/>
                </a:solidFill>
              </a:rPr>
              <a:t>. </a:t>
            </a:r>
            <a:r>
              <a:rPr lang="eu-ES" sz="2400" dirty="0" smtClean="0">
                <a:solidFill>
                  <a:schemeClr val="bg1"/>
                </a:solidFill>
              </a:rPr>
              <a:t>Ikasleek  ondoko ordenan ,zuhaitza, eguzkia, bere  proiektuak,  maite dituen pertsonen  izenak eta maite ez dituenenak,  eta bere izena marraztu edo idatziko ditu…Jarraian orden berean ezabatzen joango da. </a:t>
            </a:r>
          </a:p>
          <a:p>
            <a:pPr marL="0" indent="0" algn="just">
              <a:buNone/>
            </a:pPr>
            <a:endParaRPr lang="eu-ES" sz="2400" dirty="0"/>
          </a:p>
        </p:txBody>
      </p:sp>
    </p:spTree>
    <p:extLst>
      <p:ext uri="{BB962C8B-B14F-4D97-AF65-F5344CB8AC3E}">
        <p14:creationId xmlns:p14="http://schemas.microsoft.com/office/powerpoint/2010/main" val="2838297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9144000" cy="1143000"/>
          </a:xfrm>
          <a:solidFill>
            <a:schemeClr val="tx1"/>
          </a:solidFill>
        </p:spPr>
        <p:txBody>
          <a:bodyPr>
            <a:normAutofit/>
          </a:bodyPr>
          <a:lstStyle/>
          <a:p>
            <a:r>
              <a:rPr lang="eu-ES" sz="2400" b="1" dirty="0" smtClean="0">
                <a:solidFill>
                  <a:schemeClr val="accent3">
                    <a:lumMod val="60000"/>
                    <a:lumOff val="40000"/>
                  </a:schemeClr>
                </a:solidFill>
                <a:latin typeface="Arial" pitchFamily="34" charset="0"/>
                <a:cs typeface="Arial" pitchFamily="34" charset="0"/>
              </a:rPr>
              <a:t>HERIOTZAREN HEZKUNTZA</a:t>
            </a:r>
            <a:br>
              <a:rPr lang="eu-ES" sz="2400" b="1" dirty="0" smtClean="0">
                <a:solidFill>
                  <a:schemeClr val="accent3">
                    <a:lumMod val="60000"/>
                    <a:lumOff val="40000"/>
                  </a:schemeClr>
                </a:solidFill>
                <a:latin typeface="Arial" pitchFamily="34" charset="0"/>
                <a:cs typeface="Arial" pitchFamily="34" charset="0"/>
              </a:rPr>
            </a:br>
            <a:r>
              <a:rPr lang="eu-ES" sz="2400" b="1" dirty="0" smtClean="0">
                <a:solidFill>
                  <a:schemeClr val="accent3">
                    <a:lumMod val="60000"/>
                    <a:lumOff val="40000"/>
                  </a:schemeClr>
                </a:solidFill>
                <a:latin typeface="Arial" pitchFamily="34" charset="0"/>
                <a:cs typeface="Arial" pitchFamily="34" charset="0"/>
              </a:rPr>
              <a:t>JARDUERAK</a:t>
            </a:r>
            <a:endParaRPr lang="es-ES" sz="2400" dirty="0">
              <a:solidFill>
                <a:schemeClr val="accent3">
                  <a:lumMod val="60000"/>
                  <a:lumOff val="40000"/>
                </a:schemeClr>
              </a:solidFill>
              <a:latin typeface="Arial" pitchFamily="34" charset="0"/>
              <a:cs typeface="Arial" pitchFamily="34" charset="0"/>
            </a:endParaRPr>
          </a:p>
        </p:txBody>
      </p:sp>
      <p:sp>
        <p:nvSpPr>
          <p:cNvPr id="3" name="2 Marcador de contenido"/>
          <p:cNvSpPr>
            <a:spLocks noGrp="1"/>
          </p:cNvSpPr>
          <p:nvPr>
            <p:ph idx="1"/>
          </p:nvPr>
        </p:nvSpPr>
        <p:spPr>
          <a:xfrm>
            <a:off x="0" y="1143000"/>
            <a:ext cx="9144000" cy="5958408"/>
          </a:xfrm>
          <a:solidFill>
            <a:srgbClr val="00B050"/>
          </a:solidFill>
        </p:spPr>
        <p:txBody>
          <a:bodyPr>
            <a:normAutofit fontScale="62500" lnSpcReduction="20000"/>
          </a:bodyPr>
          <a:lstStyle/>
          <a:p>
            <a:pPr marL="0" indent="0" algn="just">
              <a:buNone/>
            </a:pPr>
            <a:r>
              <a:rPr lang="eu-ES" sz="3400" dirty="0" smtClean="0">
                <a:solidFill>
                  <a:schemeClr val="bg1"/>
                </a:solidFill>
                <a:cs typeface="Arial" panose="020B0604020202020204" pitchFamily="34" charset="0"/>
              </a:rPr>
              <a:t>Nabaritutako sentimenduak  agertuko dira .</a:t>
            </a:r>
          </a:p>
          <a:p>
            <a:pPr marL="0" indent="0" algn="just">
              <a:buNone/>
            </a:pPr>
            <a:r>
              <a:rPr lang="eu-ES" sz="3400" dirty="0" smtClean="0">
                <a:solidFill>
                  <a:schemeClr val="bg1"/>
                </a:solidFill>
                <a:cs typeface="Arial" panose="020B0604020202020204" pitchFamily="34" charset="0"/>
              </a:rPr>
              <a:t>r)</a:t>
            </a:r>
            <a:r>
              <a:rPr lang="eu-ES" sz="3400" b="1" i="1" dirty="0" smtClean="0">
                <a:solidFill>
                  <a:schemeClr val="bg1"/>
                </a:solidFill>
                <a:cs typeface="Arial" panose="020B0604020202020204" pitchFamily="34" charset="0"/>
              </a:rPr>
              <a:t>Biktimen omenaldiak</a:t>
            </a:r>
            <a:r>
              <a:rPr lang="eu-ES" sz="3400" dirty="0">
                <a:solidFill>
                  <a:schemeClr val="bg1"/>
                </a:solidFill>
                <a:cs typeface="Arial" panose="020B0604020202020204" pitchFamily="34" charset="0"/>
              </a:rPr>
              <a:t>.</a:t>
            </a:r>
            <a:r>
              <a:rPr lang="eu-ES" sz="3400" dirty="0" smtClean="0">
                <a:solidFill>
                  <a:schemeClr val="bg1"/>
                </a:solidFill>
                <a:cs typeface="Arial" panose="020B0604020202020204" pitchFamily="34" charset="0"/>
              </a:rPr>
              <a:t> </a:t>
            </a:r>
            <a:r>
              <a:rPr lang="eu-ES" sz="3400" dirty="0">
                <a:solidFill>
                  <a:schemeClr val="bg1"/>
                </a:solidFill>
                <a:cs typeface="Arial" panose="020B0604020202020204" pitchFamily="34" charset="0"/>
              </a:rPr>
              <a:t>Hiroshima eta Nagasaki,11M, 11 </a:t>
            </a:r>
            <a:r>
              <a:rPr lang="eu-ES" sz="3400" dirty="0" smtClean="0">
                <a:solidFill>
                  <a:schemeClr val="bg1"/>
                </a:solidFill>
                <a:cs typeface="Arial" panose="020B0604020202020204" pitchFamily="34" charset="0"/>
              </a:rPr>
              <a:t>S, Guantanamo,</a:t>
            </a:r>
            <a:r>
              <a:rPr lang="eu-ES" sz="3400" i="1" dirty="0" smtClean="0">
                <a:solidFill>
                  <a:schemeClr val="bg1"/>
                </a:solidFill>
                <a:cs typeface="Arial" panose="020B0604020202020204" pitchFamily="34" charset="0"/>
              </a:rPr>
              <a:t> </a:t>
            </a:r>
            <a:r>
              <a:rPr lang="eu-ES" sz="3400" dirty="0" smtClean="0">
                <a:solidFill>
                  <a:schemeClr val="bg1"/>
                </a:solidFill>
                <a:cs typeface="Arial" panose="020B0604020202020204" pitchFamily="34" charset="0"/>
              </a:rPr>
              <a:t>Chernobil, Kolonbia, Irak… </a:t>
            </a:r>
            <a:r>
              <a:rPr lang="eu-ES" sz="3400" dirty="0">
                <a:solidFill>
                  <a:schemeClr val="bg1"/>
                </a:solidFill>
                <a:cs typeface="Arial" panose="020B0604020202020204" pitchFamily="34" charset="0"/>
              </a:rPr>
              <a:t>D</a:t>
            </a:r>
            <a:r>
              <a:rPr lang="eu-ES" sz="3400" dirty="0" smtClean="0">
                <a:solidFill>
                  <a:schemeClr val="bg1"/>
                </a:solidFill>
                <a:cs typeface="Arial" panose="020B0604020202020204" pitchFamily="34" charset="0"/>
              </a:rPr>
              <a:t>istantziak eta aurre- iritziak gaindituz, enpatia eta unibertsalitatea sentimendua bultzatzeko asmoz.</a:t>
            </a:r>
            <a:endParaRPr lang="eu-ES" sz="3400" dirty="0">
              <a:solidFill>
                <a:schemeClr val="bg1"/>
              </a:solidFill>
              <a:cs typeface="Arial" panose="020B0604020202020204" pitchFamily="34" charset="0"/>
            </a:endParaRPr>
          </a:p>
          <a:p>
            <a:pPr marL="0" indent="0" algn="just">
              <a:buNone/>
            </a:pPr>
            <a:r>
              <a:rPr lang="eu-ES" sz="3400" dirty="0" smtClean="0">
                <a:solidFill>
                  <a:schemeClr val="bg1"/>
                </a:solidFill>
                <a:cs typeface="Arial" panose="020B0604020202020204" pitchFamily="34" charset="0"/>
              </a:rPr>
              <a:t>s)</a:t>
            </a:r>
            <a:r>
              <a:rPr lang="eu-ES" sz="3400" b="1" i="1" dirty="0" smtClean="0">
                <a:solidFill>
                  <a:schemeClr val="bg1"/>
                </a:solidFill>
                <a:cs typeface="Arial" panose="020B0604020202020204" pitchFamily="34" charset="0"/>
              </a:rPr>
              <a:t>Bigarren </a:t>
            </a:r>
            <a:r>
              <a:rPr lang="eu-ES" sz="3400" b="1" i="1" dirty="0">
                <a:solidFill>
                  <a:schemeClr val="bg1"/>
                </a:solidFill>
                <a:cs typeface="Arial" panose="020B0604020202020204" pitchFamily="34" charset="0"/>
              </a:rPr>
              <a:t>aukerak</a:t>
            </a:r>
            <a:r>
              <a:rPr lang="eu-ES" sz="3400" b="1" i="1" dirty="0" smtClean="0">
                <a:solidFill>
                  <a:schemeClr val="bg1"/>
                </a:solidFill>
                <a:cs typeface="Arial" panose="020B0604020202020204" pitchFamily="34" charset="0"/>
              </a:rPr>
              <a:t>. Hildakoak </a:t>
            </a:r>
            <a:r>
              <a:rPr lang="eu-ES" sz="3400" b="1" i="1" dirty="0">
                <a:solidFill>
                  <a:schemeClr val="bg1"/>
                </a:solidFill>
                <a:cs typeface="Arial" panose="020B0604020202020204" pitchFamily="34" charset="0"/>
              </a:rPr>
              <a:t>berpiztu</a:t>
            </a:r>
            <a:r>
              <a:rPr lang="eu-ES" sz="3400" dirty="0">
                <a:solidFill>
                  <a:schemeClr val="bg1"/>
                </a:solidFill>
                <a:cs typeface="Arial" panose="020B0604020202020204" pitchFamily="34" charset="0"/>
              </a:rPr>
              <a:t>( Franco, Hitler, Einstein</a:t>
            </a:r>
            <a:r>
              <a:rPr lang="eu-ES" sz="3400" dirty="0" smtClean="0">
                <a:solidFill>
                  <a:schemeClr val="bg1"/>
                </a:solidFill>
                <a:cs typeface="Arial" panose="020B0604020202020204" pitchFamily="34" charset="0"/>
              </a:rPr>
              <a:t>…).Ze ondorioak ekarriko lituzke bere berpizteak? Lehen bere biografiak irakurri behar dira.</a:t>
            </a:r>
          </a:p>
          <a:p>
            <a:pPr marL="0" indent="0" algn="just">
              <a:buNone/>
            </a:pPr>
            <a:r>
              <a:rPr lang="eu-ES" sz="3400" dirty="0">
                <a:solidFill>
                  <a:schemeClr val="bg1"/>
                </a:solidFill>
                <a:cs typeface="Arial" panose="020B0604020202020204" pitchFamily="34" charset="0"/>
              </a:rPr>
              <a:t>t</a:t>
            </a:r>
            <a:r>
              <a:rPr lang="eu-ES" sz="3400" dirty="0" smtClean="0">
                <a:solidFill>
                  <a:schemeClr val="bg1"/>
                </a:solidFill>
                <a:cs typeface="Arial" panose="020B0604020202020204" pitchFamily="34" charset="0"/>
              </a:rPr>
              <a:t>)</a:t>
            </a:r>
            <a:r>
              <a:rPr lang="eu-ES" sz="3400" b="1" i="1" dirty="0" smtClean="0">
                <a:solidFill>
                  <a:schemeClr val="bg1"/>
                </a:solidFill>
                <a:cs typeface="Arial" panose="020B0604020202020204" pitchFamily="34" charset="0"/>
              </a:rPr>
              <a:t>Galerak. </a:t>
            </a:r>
            <a:r>
              <a:rPr lang="eu-ES" sz="3400" dirty="0" smtClean="0">
                <a:solidFill>
                  <a:schemeClr val="bg1"/>
                </a:solidFill>
                <a:cs typeface="Arial" panose="020B0604020202020204" pitchFamily="34" charset="0"/>
              </a:rPr>
              <a:t>Ikasleak talde txikietan antolatuta galeren adibideak gogora ekarriko dituzte. Jarraian sailkatuko dituzte eta azkenik,  zergatik gertatzen diren , ze ondorioak dauzkate gurengan,eta  zer egin galera bakoitzaren aurrean zehaztuko dute </a:t>
            </a:r>
            <a:r>
              <a:rPr lang="eu-ES" sz="3400" dirty="0">
                <a:solidFill>
                  <a:schemeClr val="bg1"/>
                </a:solidFill>
                <a:cs typeface="Arial" panose="020B0604020202020204" pitchFamily="34" charset="0"/>
              </a:rPr>
              <a:t>a</a:t>
            </a:r>
            <a:r>
              <a:rPr lang="eu-ES" sz="3400" dirty="0" smtClean="0">
                <a:solidFill>
                  <a:schemeClr val="bg1"/>
                </a:solidFill>
                <a:cs typeface="Arial" panose="020B0604020202020204" pitchFamily="34" charset="0"/>
              </a:rPr>
              <a:t>dibideak : </a:t>
            </a:r>
            <a:r>
              <a:rPr lang="eu-ES" sz="3400" i="1" dirty="0" smtClean="0">
                <a:solidFill>
                  <a:schemeClr val="bg1"/>
                </a:solidFill>
                <a:cs typeface="Arial" panose="020B0604020202020204" pitchFamily="34" charset="0"/>
              </a:rPr>
              <a:t>Gorputzarekin </a:t>
            </a:r>
            <a:r>
              <a:rPr lang="eu-ES" sz="3400" dirty="0" smtClean="0">
                <a:solidFill>
                  <a:schemeClr val="bg1"/>
                </a:solidFill>
                <a:cs typeface="Arial" panose="020B0604020202020204" pitchFamily="34" charset="0"/>
              </a:rPr>
              <a:t>erlazionatuta( ilea, erraiak, hortzak, edertasuna, osasuna…); </a:t>
            </a:r>
            <a:r>
              <a:rPr lang="eu-ES" sz="3400" i="1" dirty="0" smtClean="0">
                <a:solidFill>
                  <a:schemeClr val="bg1"/>
                </a:solidFill>
                <a:cs typeface="Arial" panose="020B0604020202020204" pitchFamily="34" charset="0"/>
              </a:rPr>
              <a:t>gaitasunekin</a:t>
            </a:r>
            <a:r>
              <a:rPr lang="eu-ES" sz="3400" dirty="0" smtClean="0">
                <a:solidFill>
                  <a:schemeClr val="bg1"/>
                </a:solidFill>
                <a:cs typeface="Arial" panose="020B0604020202020204" pitchFamily="34" charset="0"/>
              </a:rPr>
              <a:t> zer ikusia dutenak (oroimena, arrazoinamendua, ikusmena, entzumena, mugikortasuna…); </a:t>
            </a:r>
            <a:r>
              <a:rPr lang="eu-ES" sz="3400" i="1" dirty="0" smtClean="0">
                <a:solidFill>
                  <a:schemeClr val="bg1"/>
                </a:solidFill>
                <a:cs typeface="Arial" panose="020B0604020202020204" pitchFamily="34" charset="0"/>
              </a:rPr>
              <a:t>beste</a:t>
            </a:r>
            <a:r>
              <a:rPr lang="eu-ES" sz="3400" dirty="0" smtClean="0">
                <a:solidFill>
                  <a:schemeClr val="bg1"/>
                </a:solidFill>
                <a:cs typeface="Arial" panose="020B0604020202020204" pitchFamily="34" charset="0"/>
              </a:rPr>
              <a:t> </a:t>
            </a:r>
            <a:r>
              <a:rPr lang="eu-ES" sz="3400" i="1" dirty="0" smtClean="0">
                <a:solidFill>
                  <a:schemeClr val="bg1"/>
                </a:solidFill>
                <a:cs typeface="Arial" panose="020B0604020202020204" pitchFamily="34" charset="0"/>
              </a:rPr>
              <a:t>pertsonen mailakoak</a:t>
            </a:r>
            <a:r>
              <a:rPr lang="eu-ES" sz="3400" dirty="0" smtClean="0">
                <a:solidFill>
                  <a:schemeClr val="bg1"/>
                </a:solidFill>
                <a:cs typeface="Arial" panose="020B0604020202020204" pitchFamily="34" charset="0"/>
              </a:rPr>
              <a:t> (heriotzak, bananketak, dibortzioak, leku aldatzeak, emigrazioak…);</a:t>
            </a:r>
            <a:r>
              <a:rPr lang="eu-ES" sz="3400" i="1" dirty="0" smtClean="0">
                <a:solidFill>
                  <a:schemeClr val="bg1"/>
                </a:solidFill>
                <a:cs typeface="Arial" panose="020B0604020202020204" pitchFamily="34" charset="0"/>
              </a:rPr>
              <a:t>gauzen ingurukoak (</a:t>
            </a:r>
            <a:r>
              <a:rPr lang="eu-ES" sz="3400" dirty="0" smtClean="0">
                <a:solidFill>
                  <a:schemeClr val="bg1"/>
                </a:solidFill>
                <a:cs typeface="Arial" panose="020B0604020202020204" pitchFamily="34" charset="0"/>
              </a:rPr>
              <a:t>objektu estimatuak, etxea, ordenadore baten informazioa, lanpostua…); </a:t>
            </a:r>
            <a:r>
              <a:rPr lang="eu-ES" sz="3400" i="1" dirty="0" smtClean="0">
                <a:solidFill>
                  <a:schemeClr val="bg1"/>
                </a:solidFill>
                <a:cs typeface="Arial" panose="020B0604020202020204" pitchFamily="34" charset="0"/>
              </a:rPr>
              <a:t>pertsonalak</a:t>
            </a:r>
            <a:r>
              <a:rPr lang="eu-ES" sz="3400" dirty="0" smtClean="0">
                <a:solidFill>
                  <a:schemeClr val="bg1"/>
                </a:solidFill>
                <a:cs typeface="Arial" panose="020B0604020202020204" pitchFamily="34" charset="0"/>
              </a:rPr>
              <a:t> ( itxaropenak, ametsak, sinesmenak, baloreak, errespetua…); </a:t>
            </a:r>
            <a:r>
              <a:rPr lang="eu-ES" sz="3400" i="1" dirty="0" smtClean="0">
                <a:solidFill>
                  <a:schemeClr val="bg1"/>
                </a:solidFill>
                <a:cs typeface="Arial" panose="020B0604020202020204" pitchFamily="34" charset="0"/>
              </a:rPr>
              <a:t>ingurunean; maskotarenak…</a:t>
            </a:r>
            <a:r>
              <a:rPr lang="eu-ES" sz="3400" dirty="0" smtClean="0">
                <a:solidFill>
                  <a:schemeClr val="bg1"/>
                </a:solidFill>
                <a:cs typeface="Arial" panose="020B0604020202020204" pitchFamily="34" charset="0"/>
              </a:rPr>
              <a:t>Geroago, talde handian, ekarpen ezberdinak azaldu eta aztertuko dira.</a:t>
            </a:r>
          </a:p>
          <a:p>
            <a:pPr marL="0" indent="0" algn="just">
              <a:buNone/>
            </a:pPr>
            <a:r>
              <a:rPr lang="eu-ES" sz="3400" dirty="0" smtClean="0">
                <a:solidFill>
                  <a:schemeClr val="bg1"/>
                </a:solidFill>
                <a:cs typeface="Arial" panose="020B0604020202020204" pitchFamily="34" charset="0"/>
              </a:rPr>
              <a:t>u) </a:t>
            </a:r>
            <a:r>
              <a:rPr lang="eu-ES" sz="3400" b="1" i="1" dirty="0" smtClean="0">
                <a:solidFill>
                  <a:schemeClr val="bg1"/>
                </a:solidFill>
                <a:cs typeface="Arial" panose="020B0604020202020204" pitchFamily="34" charset="0"/>
              </a:rPr>
              <a:t>Bahiketak eta desagerpenak. </a:t>
            </a:r>
            <a:r>
              <a:rPr lang="eu-ES" sz="3400" dirty="0" smtClean="0">
                <a:solidFill>
                  <a:schemeClr val="bg1"/>
                </a:solidFill>
                <a:cs typeface="Arial" panose="020B0604020202020204" pitchFamily="34" charset="0"/>
              </a:rPr>
              <a:t>Gai hauen inguruko ikerketa lana egin ondoren, galdeketa  bat prestatuko da aditu bati egiteko (ertzain bati, kriminologo bati…)Azkenean txosten bat prestatuko da .</a:t>
            </a:r>
          </a:p>
          <a:p>
            <a:pPr marL="0" indent="0" algn="just">
              <a:buNone/>
            </a:pPr>
            <a:endParaRPr lang="eu-ES" sz="2400" dirty="0" smtClean="0">
              <a:solidFill>
                <a:schemeClr val="bg1"/>
              </a:solidFill>
              <a:cs typeface="Arial" panose="020B0604020202020204" pitchFamily="34" charset="0"/>
            </a:endParaRPr>
          </a:p>
        </p:txBody>
      </p:sp>
    </p:spTree>
    <p:extLst>
      <p:ext uri="{BB962C8B-B14F-4D97-AF65-F5344CB8AC3E}">
        <p14:creationId xmlns:p14="http://schemas.microsoft.com/office/powerpoint/2010/main" val="3317447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1196752"/>
          </a:xfrm>
          <a:solidFill>
            <a:schemeClr val="tx1"/>
          </a:solidFill>
        </p:spPr>
        <p:txBody>
          <a:bodyPr>
            <a:normAutofit/>
          </a:bodyPr>
          <a:lstStyle/>
          <a:p>
            <a:r>
              <a:rPr lang="eu-ES" sz="2400" b="1" dirty="0">
                <a:solidFill>
                  <a:schemeClr val="accent3">
                    <a:lumMod val="60000"/>
                    <a:lumOff val="40000"/>
                  </a:schemeClr>
                </a:solidFill>
                <a:latin typeface="Arial" pitchFamily="34" charset="0"/>
                <a:cs typeface="Arial" pitchFamily="34" charset="0"/>
              </a:rPr>
              <a:t>HERIOTZAREN HEZKUNTZA</a:t>
            </a:r>
            <a:br>
              <a:rPr lang="eu-ES" sz="2400" b="1" dirty="0">
                <a:solidFill>
                  <a:schemeClr val="accent3">
                    <a:lumMod val="60000"/>
                    <a:lumOff val="40000"/>
                  </a:schemeClr>
                </a:solidFill>
                <a:latin typeface="Arial" pitchFamily="34" charset="0"/>
                <a:cs typeface="Arial" pitchFamily="34" charset="0"/>
              </a:rPr>
            </a:br>
            <a:r>
              <a:rPr lang="eu-ES" sz="2400" b="1" dirty="0">
                <a:solidFill>
                  <a:schemeClr val="accent3">
                    <a:lumMod val="60000"/>
                    <a:lumOff val="40000"/>
                  </a:schemeClr>
                </a:solidFill>
                <a:latin typeface="Arial" pitchFamily="34" charset="0"/>
                <a:cs typeface="Arial" pitchFamily="34" charset="0"/>
              </a:rPr>
              <a:t>JARDUERAK</a:t>
            </a:r>
            <a:endParaRPr lang="eu-ES" sz="24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0" y="1196752"/>
            <a:ext cx="9144000" cy="5661248"/>
          </a:xfrm>
          <a:solidFill>
            <a:srgbClr val="00B050"/>
          </a:solidFill>
        </p:spPr>
        <p:txBody>
          <a:bodyPr>
            <a:normAutofit/>
          </a:bodyPr>
          <a:lstStyle/>
          <a:p>
            <a:pPr marL="0" indent="0" algn="just">
              <a:buNone/>
            </a:pPr>
            <a:r>
              <a:rPr lang="eu-ES" sz="2400" dirty="0" smtClean="0">
                <a:solidFill>
                  <a:schemeClr val="bg1"/>
                </a:solidFill>
              </a:rPr>
              <a:t>v)</a:t>
            </a:r>
            <a:r>
              <a:rPr lang="eu-ES" sz="2400" b="1" i="1" dirty="0" smtClean="0">
                <a:solidFill>
                  <a:schemeClr val="bg1"/>
                </a:solidFill>
              </a:rPr>
              <a:t>Beldurrak. </a:t>
            </a:r>
            <a:r>
              <a:rPr lang="eu-ES" sz="2400" dirty="0" smtClean="0">
                <a:solidFill>
                  <a:schemeClr val="bg1"/>
                </a:solidFill>
              </a:rPr>
              <a:t>Irakasleak ikasleei beldur zerrenda bat luzatuko die. Berauek  zerrenda osotuko dute bere beldurrak gaineratuz. Jarraian denen artean zeinak  diren zentzudunak eta irrazionalak bereiztuko dute. Gehien errepikatzen diren beldurrak azpimarratuko dira. </a:t>
            </a:r>
            <a:r>
              <a:rPr lang="eu-ES" sz="2400" i="1" dirty="0" smtClean="0">
                <a:solidFill>
                  <a:schemeClr val="bg1"/>
                </a:solidFill>
              </a:rPr>
              <a:t>Psikologo</a:t>
            </a:r>
            <a:r>
              <a:rPr lang="eu-ES" sz="2400" dirty="0" smtClean="0">
                <a:solidFill>
                  <a:schemeClr val="bg1"/>
                </a:solidFill>
              </a:rPr>
              <a:t> baten laguntzaz baliatuz, nola sortzen diren,   ze ondorioak dituzten,  ze jarrerak egokiak eta desegokiak diren beraien aurrean eta ,gutxitzeko asmoz,   ze teknikak, estrategiak erabil daitezkeen  zehaztuko da .Psikologoaren erantzunak gogoan edukiz txosten bat burutuko da.</a:t>
            </a:r>
          </a:p>
          <a:p>
            <a:pPr marL="0" indent="0" algn="just">
              <a:buNone/>
            </a:pPr>
            <a:r>
              <a:rPr lang="eu-ES" sz="2400" b="1" i="1" dirty="0" smtClean="0">
                <a:solidFill>
                  <a:schemeClr val="bg1"/>
                </a:solidFill>
              </a:rPr>
              <a:t>x)Iraupenak ,eusteak. </a:t>
            </a:r>
            <a:r>
              <a:rPr lang="eu-ES" sz="2400" dirty="0" smtClean="0">
                <a:solidFill>
                  <a:schemeClr val="bg1"/>
                </a:solidFill>
              </a:rPr>
              <a:t>Ikasleei ze gauzak gorde ahal dira galdetu zaie( jangaiak, enbrioiak, informazioa, pertsonak -criogénesis…- , ekoizpen kulturalak; musika, eskulturak, margolanak esaterako, )Geroago  bost </a:t>
            </a:r>
            <a:r>
              <a:rPr lang="eu-ES" sz="2400" dirty="0">
                <a:solidFill>
                  <a:schemeClr val="bg1"/>
                </a:solidFill>
              </a:rPr>
              <a:t>ikerketa talde antolatuko dira aipaturiko </a:t>
            </a:r>
            <a:r>
              <a:rPr lang="eu-ES" sz="2400" dirty="0" smtClean="0">
                <a:solidFill>
                  <a:schemeClr val="bg1"/>
                </a:solidFill>
              </a:rPr>
              <a:t>adibideetan sakontzeko.Talde bakoitzak </a:t>
            </a:r>
            <a:r>
              <a:rPr lang="eu-ES" sz="2400" dirty="0">
                <a:solidFill>
                  <a:schemeClr val="bg1"/>
                </a:solidFill>
              </a:rPr>
              <a:t>ikaskideen aurrean eginiko ikerketa azalduko du.</a:t>
            </a:r>
          </a:p>
          <a:p>
            <a:pPr marL="0" indent="0" algn="just">
              <a:buNone/>
            </a:pPr>
            <a:endParaRPr lang="eu-ES" sz="2400" dirty="0">
              <a:solidFill>
                <a:schemeClr val="bg1"/>
              </a:solidFill>
            </a:endParaRPr>
          </a:p>
        </p:txBody>
      </p:sp>
    </p:spTree>
    <p:extLst>
      <p:ext uri="{BB962C8B-B14F-4D97-AF65-F5344CB8AC3E}">
        <p14:creationId xmlns:p14="http://schemas.microsoft.com/office/powerpoint/2010/main" val="3286864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9144000" cy="1124744"/>
          </a:xfrm>
          <a:solidFill>
            <a:schemeClr val="tx1"/>
          </a:solidFill>
        </p:spPr>
        <p:txBody>
          <a:bodyPr>
            <a:normAutofit/>
          </a:bodyPr>
          <a:lstStyle/>
          <a:p>
            <a:r>
              <a:rPr lang="eu-ES" sz="2400" b="1" dirty="0">
                <a:solidFill>
                  <a:schemeClr val="accent3">
                    <a:lumMod val="60000"/>
                    <a:lumOff val="40000"/>
                  </a:schemeClr>
                </a:solidFill>
                <a:latin typeface="Arial" pitchFamily="34" charset="0"/>
                <a:cs typeface="Arial" pitchFamily="34" charset="0"/>
              </a:rPr>
              <a:t>HERIOTZAREN HEZKUNTZA</a:t>
            </a:r>
            <a:br>
              <a:rPr lang="eu-ES" sz="2400" b="1" dirty="0">
                <a:solidFill>
                  <a:schemeClr val="accent3">
                    <a:lumMod val="60000"/>
                    <a:lumOff val="40000"/>
                  </a:schemeClr>
                </a:solidFill>
                <a:latin typeface="Arial" pitchFamily="34" charset="0"/>
                <a:cs typeface="Arial" pitchFamily="34" charset="0"/>
              </a:rPr>
            </a:br>
            <a:r>
              <a:rPr lang="eu-ES" sz="2400" b="1" dirty="0">
                <a:solidFill>
                  <a:schemeClr val="accent3">
                    <a:lumMod val="60000"/>
                    <a:lumOff val="40000"/>
                  </a:schemeClr>
                </a:solidFill>
                <a:latin typeface="Arial" pitchFamily="34" charset="0"/>
                <a:cs typeface="Arial" pitchFamily="34" charset="0"/>
              </a:rPr>
              <a:t>JARDUERAK</a:t>
            </a:r>
            <a:endParaRPr lang="es-ES" sz="2400" dirty="0">
              <a:latin typeface="Arial" pitchFamily="34" charset="0"/>
              <a:cs typeface="Arial" pitchFamily="34" charset="0"/>
            </a:endParaRPr>
          </a:p>
        </p:txBody>
      </p:sp>
      <p:sp>
        <p:nvSpPr>
          <p:cNvPr id="3" name="2 Marcador de contenido"/>
          <p:cNvSpPr>
            <a:spLocks noGrp="1"/>
          </p:cNvSpPr>
          <p:nvPr>
            <p:ph idx="1"/>
          </p:nvPr>
        </p:nvSpPr>
        <p:spPr>
          <a:xfrm>
            <a:off x="0" y="1124744"/>
            <a:ext cx="9144000" cy="5733256"/>
          </a:xfrm>
          <a:solidFill>
            <a:srgbClr val="00B050"/>
          </a:solidFill>
        </p:spPr>
        <p:txBody>
          <a:bodyPr>
            <a:normAutofit/>
          </a:bodyPr>
          <a:lstStyle/>
          <a:p>
            <a:pPr marL="0" indent="0" algn="just">
              <a:buNone/>
            </a:pPr>
            <a:r>
              <a:rPr lang="eu-ES" sz="2400" dirty="0" smtClean="0">
                <a:solidFill>
                  <a:schemeClr val="bg1"/>
                </a:solidFill>
              </a:rPr>
              <a:t>y)</a:t>
            </a:r>
            <a:r>
              <a:rPr lang="eu-ES" sz="2400" b="1" i="1" dirty="0" err="1" smtClean="0">
                <a:solidFill>
                  <a:schemeClr val="bg1"/>
                </a:solidFill>
              </a:rPr>
              <a:t>Ustegabeko</a:t>
            </a:r>
            <a:r>
              <a:rPr lang="eu-ES" sz="2400" b="1" i="1" dirty="0" smtClean="0">
                <a:solidFill>
                  <a:schemeClr val="bg1"/>
                </a:solidFill>
              </a:rPr>
              <a:t> </a:t>
            </a:r>
            <a:r>
              <a:rPr lang="eu-ES" sz="2400" b="1" i="1" dirty="0" err="1" smtClean="0">
                <a:solidFill>
                  <a:schemeClr val="bg1"/>
                </a:solidFill>
              </a:rPr>
              <a:t>lapurketa</a:t>
            </a:r>
            <a:r>
              <a:rPr lang="eu-ES" sz="2400" b="1" i="1" dirty="0" smtClean="0">
                <a:solidFill>
                  <a:schemeClr val="bg1"/>
                </a:solidFill>
              </a:rPr>
              <a:t>.</a:t>
            </a:r>
            <a:r>
              <a:rPr lang="eu-ES" sz="2400" dirty="0" smtClean="0">
                <a:solidFill>
                  <a:schemeClr val="bg1"/>
                </a:solidFill>
              </a:rPr>
              <a:t> Ikasleei jolas librerako tartea uzten zaie(eraiketak, mahai jolasak, </a:t>
            </a:r>
            <a:r>
              <a:rPr lang="eu-ES" sz="2400" dirty="0" err="1" smtClean="0">
                <a:solidFill>
                  <a:schemeClr val="bg1"/>
                </a:solidFill>
              </a:rPr>
              <a:t>kartak…)</a:t>
            </a:r>
            <a:r>
              <a:rPr lang="eu-ES" sz="2400" dirty="0" smtClean="0">
                <a:solidFill>
                  <a:schemeClr val="bg1"/>
                </a:solidFill>
              </a:rPr>
              <a:t>. Jolasetan guztiz murgilduta egongo direnean ,oharpenik eta azalpenik eman  gabe ,maisuak jolas guztiak batuko ditu. Denak batuta egongo direnean , bizi duten</a:t>
            </a:r>
            <a:r>
              <a:rPr lang="eu-ES" sz="2400" dirty="0">
                <a:solidFill>
                  <a:schemeClr val="bg1"/>
                </a:solidFill>
              </a:rPr>
              <a:t> sentimendua</a:t>
            </a:r>
            <a:r>
              <a:rPr lang="eu-ES" sz="2400" dirty="0" smtClean="0">
                <a:solidFill>
                  <a:schemeClr val="bg1"/>
                </a:solidFill>
              </a:rPr>
              <a:t> hitz baten bidez azaltzeko eskatuko die (amorrua, pena, ezintasuna, </a:t>
            </a:r>
            <a:r>
              <a:rPr lang="eu-ES" sz="2400" dirty="0" err="1" smtClean="0">
                <a:solidFill>
                  <a:schemeClr val="bg1"/>
                </a:solidFill>
              </a:rPr>
              <a:t>harridura…).Geroago</a:t>
            </a:r>
            <a:r>
              <a:rPr lang="eu-ES" sz="2400" dirty="0" smtClean="0">
                <a:solidFill>
                  <a:schemeClr val="bg1"/>
                </a:solidFill>
              </a:rPr>
              <a:t> pertsona maite baten galeraren aurrean sentimenduak direla adieraziko zaie.</a:t>
            </a:r>
          </a:p>
          <a:p>
            <a:pPr marL="0" indent="0" algn="just">
              <a:buNone/>
            </a:pPr>
            <a:r>
              <a:rPr lang="eu-ES" sz="2400" b="1" i="1" dirty="0" smtClean="0">
                <a:solidFill>
                  <a:schemeClr val="bg1"/>
                </a:solidFill>
              </a:rPr>
              <a:t>Oharra.</a:t>
            </a:r>
            <a:r>
              <a:rPr lang="eu-ES" sz="2400" dirty="0" smtClean="0">
                <a:solidFill>
                  <a:schemeClr val="bg1"/>
                </a:solidFill>
              </a:rPr>
              <a:t>Irakaslea bakoitzak ze proposamenak egokiak diren bere  ikasleentzako erabaki beharko du.</a:t>
            </a:r>
            <a:endParaRPr lang="eu-ES" sz="2400" b="1" i="1" dirty="0" smtClean="0">
              <a:solidFill>
                <a:schemeClr val="bg1"/>
              </a:solidFill>
            </a:endParaRPr>
          </a:p>
          <a:p>
            <a:pPr marL="0" indent="0" algn="just">
              <a:buNone/>
            </a:pPr>
            <a:endParaRPr lang="eu-ES" sz="2400" dirty="0">
              <a:solidFill>
                <a:schemeClr val="bg1"/>
              </a:solidFill>
            </a:endParaRPr>
          </a:p>
        </p:txBody>
      </p:sp>
    </p:spTree>
    <p:extLst>
      <p:ext uri="{BB962C8B-B14F-4D97-AF65-F5344CB8AC3E}">
        <p14:creationId xmlns:p14="http://schemas.microsoft.com/office/powerpoint/2010/main" val="3662102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1052736"/>
          </a:xfrm>
          <a:solidFill>
            <a:srgbClr val="C00000"/>
          </a:solidFill>
        </p:spPr>
        <p:txBody>
          <a:bodyPr>
            <a:normAutofit/>
          </a:bodyPr>
          <a:lstStyle/>
          <a:p>
            <a:r>
              <a:rPr lang="eu-ES" sz="2400" b="1" dirty="0">
                <a:solidFill>
                  <a:schemeClr val="accent3">
                    <a:lumMod val="60000"/>
                    <a:lumOff val="40000"/>
                  </a:schemeClr>
                </a:solidFill>
                <a:latin typeface="Arial" pitchFamily="34" charset="0"/>
                <a:cs typeface="Arial" pitchFamily="34" charset="0"/>
              </a:rPr>
              <a:t>HERIOTZAREN HEZKUNTZA</a:t>
            </a:r>
            <a:br>
              <a:rPr lang="eu-ES" sz="2400" b="1" dirty="0">
                <a:solidFill>
                  <a:schemeClr val="accent3">
                    <a:lumMod val="60000"/>
                    <a:lumOff val="40000"/>
                  </a:schemeClr>
                </a:solidFill>
                <a:latin typeface="Arial" pitchFamily="34" charset="0"/>
                <a:cs typeface="Arial" pitchFamily="34" charset="0"/>
              </a:rPr>
            </a:br>
            <a:r>
              <a:rPr lang="eu-ES" sz="2400" b="1" dirty="0">
                <a:solidFill>
                  <a:schemeClr val="accent3">
                    <a:lumMod val="60000"/>
                    <a:lumOff val="40000"/>
                  </a:schemeClr>
                </a:solidFill>
                <a:latin typeface="Arial" pitchFamily="34" charset="0"/>
                <a:cs typeface="Arial" pitchFamily="34" charset="0"/>
              </a:rPr>
              <a:t>JARDUERAK</a:t>
            </a:r>
            <a:endParaRPr lang="eu-ES" sz="2400" dirty="0">
              <a:latin typeface="Arial" pitchFamily="34" charset="0"/>
              <a:cs typeface="Arial" pitchFamily="34" charset="0"/>
            </a:endParaRPr>
          </a:p>
        </p:txBody>
      </p:sp>
      <p:sp>
        <p:nvSpPr>
          <p:cNvPr id="3" name="Marcador de contenido 2"/>
          <p:cNvSpPr>
            <a:spLocks noGrp="1"/>
          </p:cNvSpPr>
          <p:nvPr>
            <p:ph idx="1"/>
          </p:nvPr>
        </p:nvSpPr>
        <p:spPr>
          <a:xfrm>
            <a:off x="0" y="1052736"/>
            <a:ext cx="9144000" cy="5805264"/>
          </a:xfrm>
          <a:solidFill>
            <a:srgbClr val="00B0F0"/>
          </a:solidFill>
        </p:spPr>
        <p:txBody>
          <a:bodyPr>
            <a:normAutofit/>
          </a:bodyPr>
          <a:lstStyle/>
          <a:p>
            <a:pPr marL="0" indent="0">
              <a:buNone/>
            </a:pPr>
            <a:r>
              <a:rPr lang="eu-ES" sz="2800" b="1" dirty="0" err="1" smtClean="0">
                <a:solidFill>
                  <a:schemeClr val="bg1"/>
                </a:solidFill>
                <a:latin typeface="Arial"/>
                <a:cs typeface="Arial"/>
              </a:rPr>
              <a:t>■</a:t>
            </a:r>
            <a:r>
              <a:rPr lang="eu-ES" sz="2400" b="1" dirty="0" err="1" smtClean="0">
                <a:solidFill>
                  <a:schemeClr val="bg1"/>
                </a:solidFill>
                <a:cs typeface="Arial" panose="020B0604020202020204" pitchFamily="34" charset="0"/>
              </a:rPr>
              <a:t>LEHENENGO</a:t>
            </a:r>
            <a:r>
              <a:rPr lang="eu-ES" sz="2400" b="1" dirty="0" smtClean="0">
                <a:solidFill>
                  <a:schemeClr val="bg1"/>
                </a:solidFill>
                <a:cs typeface="Arial" panose="020B0604020202020204" pitchFamily="34" charset="0"/>
              </a:rPr>
              <a:t> HEZKUNTZARAKO</a:t>
            </a:r>
            <a:endParaRPr lang="eu-ES" sz="2400" b="1" dirty="0">
              <a:solidFill>
                <a:schemeClr val="bg1"/>
              </a:solidFill>
              <a:cs typeface="Arial" panose="020B0604020202020204" pitchFamily="34" charset="0"/>
            </a:endParaRPr>
          </a:p>
          <a:p>
            <a:pPr marL="0" indent="0" algn="just">
              <a:buNone/>
            </a:pPr>
            <a:r>
              <a:rPr lang="eu-ES" sz="2400" b="1" i="1" dirty="0">
                <a:solidFill>
                  <a:schemeClr val="bg1"/>
                </a:solidFill>
                <a:cs typeface="Arial" panose="020B0604020202020204" pitchFamily="34" charset="0"/>
              </a:rPr>
              <a:t>a)Gaiaren arabeko </a:t>
            </a:r>
            <a:r>
              <a:rPr lang="eu-ES" sz="2400" b="1" i="1" dirty="0" smtClean="0">
                <a:solidFill>
                  <a:schemeClr val="bg1"/>
                </a:solidFill>
                <a:cs typeface="Arial" panose="020B0604020202020204" pitchFamily="34" charset="0"/>
              </a:rPr>
              <a:t>proiektuak</a:t>
            </a:r>
            <a:r>
              <a:rPr lang="eu-ES" sz="2400" i="1" dirty="0" smtClean="0">
                <a:solidFill>
                  <a:schemeClr val="bg1"/>
                </a:solidFill>
                <a:cs typeface="Arial" panose="020B0604020202020204" pitchFamily="34" charset="0"/>
              </a:rPr>
              <a:t>.</a:t>
            </a:r>
            <a:r>
              <a:rPr lang="eu-ES" sz="2400" dirty="0" smtClean="0">
                <a:solidFill>
                  <a:schemeClr val="bg1"/>
                </a:solidFill>
                <a:cs typeface="Arial" panose="020B0604020202020204" pitchFamily="34" charset="0"/>
              </a:rPr>
              <a:t>Jorratu ahal diren gaiak honako hauek izan daitezke : Espezien desagerpena;Nola </a:t>
            </a:r>
            <a:r>
              <a:rPr lang="eu-ES" sz="2400" dirty="0">
                <a:solidFill>
                  <a:schemeClr val="bg1"/>
                </a:solidFill>
                <a:cs typeface="Arial" panose="020B0604020202020204" pitchFamily="34" charset="0"/>
              </a:rPr>
              <a:t>ekidin arrisku </a:t>
            </a:r>
            <a:r>
              <a:rPr lang="eu-ES" sz="2400" dirty="0" smtClean="0">
                <a:solidFill>
                  <a:schemeClr val="bg1"/>
                </a:solidFill>
                <a:cs typeface="Arial" panose="020B0604020202020204" pitchFamily="34" charset="0"/>
              </a:rPr>
              <a:t>hilgarriak</a:t>
            </a:r>
            <a:r>
              <a:rPr lang="eu-ES" sz="2400" dirty="0">
                <a:solidFill>
                  <a:schemeClr val="bg1"/>
                </a:solidFill>
                <a:cs typeface="Arial" panose="020B0604020202020204" pitchFamily="34" charset="0"/>
              </a:rPr>
              <a:t> umezaroan ; </a:t>
            </a:r>
            <a:r>
              <a:rPr lang="eu-ES" sz="2400" dirty="0" smtClean="0">
                <a:solidFill>
                  <a:schemeClr val="bg1"/>
                </a:solidFill>
                <a:cs typeface="Arial" panose="020B0604020202020204" pitchFamily="34" charset="0"/>
              </a:rPr>
              <a:t>terrorismo ezberdinak; </a:t>
            </a:r>
            <a:r>
              <a:rPr lang="eu-ES" sz="2400" dirty="0">
                <a:solidFill>
                  <a:schemeClr val="bg1"/>
                </a:solidFill>
                <a:cs typeface="Arial" panose="020B0604020202020204" pitchFamily="34" charset="0"/>
              </a:rPr>
              <a:t>umezaroaren  </a:t>
            </a:r>
            <a:r>
              <a:rPr lang="eu-ES" sz="2400" dirty="0" smtClean="0">
                <a:solidFill>
                  <a:schemeClr val="bg1"/>
                </a:solidFill>
                <a:cs typeface="Arial" panose="020B0604020202020204" pitchFamily="34" charset="0"/>
              </a:rPr>
              <a:t>minbiziak</a:t>
            </a:r>
            <a:r>
              <a:rPr lang="eu-ES" sz="2400" dirty="0">
                <a:solidFill>
                  <a:schemeClr val="bg1"/>
                </a:solidFill>
                <a:cs typeface="Arial" panose="020B0604020202020204" pitchFamily="34" charset="0"/>
              </a:rPr>
              <a:t> </a:t>
            </a:r>
            <a:r>
              <a:rPr lang="eu-ES" sz="2400" dirty="0" smtClean="0">
                <a:solidFill>
                  <a:schemeClr val="bg1"/>
                </a:solidFill>
                <a:cs typeface="Arial" panose="020B0604020202020204" pitchFamily="34" charset="0"/>
              </a:rPr>
              <a:t>hondamendi </a:t>
            </a:r>
            <a:r>
              <a:rPr lang="eu-ES" sz="2400" dirty="0">
                <a:solidFill>
                  <a:schemeClr val="bg1"/>
                </a:solidFill>
                <a:cs typeface="Arial" panose="020B0604020202020204" pitchFamily="34" charset="0"/>
              </a:rPr>
              <a:t>naturalak; pandemiak; </a:t>
            </a:r>
            <a:r>
              <a:rPr lang="eu-ES" sz="2400" dirty="0" smtClean="0">
                <a:solidFill>
                  <a:schemeClr val="bg1"/>
                </a:solidFill>
                <a:cs typeface="Arial" panose="020B0604020202020204" pitchFamily="34" charset="0"/>
              </a:rPr>
              <a:t>klima-</a:t>
            </a:r>
            <a:r>
              <a:rPr lang="eu-ES" sz="2400" dirty="0">
                <a:solidFill>
                  <a:schemeClr val="bg1"/>
                </a:solidFill>
                <a:cs typeface="Arial" panose="020B0604020202020204" pitchFamily="34" charset="0"/>
              </a:rPr>
              <a:t> aldaketa </a:t>
            </a:r>
            <a:r>
              <a:rPr lang="eu-ES" sz="2400" dirty="0" smtClean="0">
                <a:solidFill>
                  <a:schemeClr val="bg1"/>
                </a:solidFill>
                <a:cs typeface="Arial" panose="020B0604020202020204" pitchFamily="34" charset="0"/>
              </a:rPr>
              <a:t>…</a:t>
            </a:r>
            <a:endParaRPr lang="eu-ES" sz="2400" dirty="0">
              <a:solidFill>
                <a:schemeClr val="bg1"/>
              </a:solidFill>
              <a:cs typeface="Arial" panose="020B0604020202020204" pitchFamily="34" charset="0"/>
            </a:endParaRPr>
          </a:p>
          <a:p>
            <a:pPr marL="0" indent="0" algn="just">
              <a:buNone/>
            </a:pPr>
            <a:r>
              <a:rPr lang="eu-ES" sz="2400" b="1" dirty="0" smtClean="0">
                <a:solidFill>
                  <a:schemeClr val="bg1"/>
                </a:solidFill>
                <a:cs typeface="Arial" panose="020B0604020202020204" pitchFamily="34" charset="0"/>
              </a:rPr>
              <a:t>a.1.Espezien desagerpena </a:t>
            </a:r>
            <a:r>
              <a:rPr lang="eu-ES" sz="2400" dirty="0" smtClean="0">
                <a:solidFill>
                  <a:schemeClr val="bg1"/>
                </a:solidFill>
                <a:cs typeface="Arial" panose="020B0604020202020204" pitchFamily="34" charset="0"/>
              </a:rPr>
              <a:t>.</a:t>
            </a:r>
          </a:p>
          <a:p>
            <a:pPr marL="0" indent="0" algn="just">
              <a:buNone/>
            </a:pPr>
            <a:r>
              <a:rPr lang="eu-ES" sz="2400" dirty="0" smtClean="0">
                <a:solidFill>
                  <a:schemeClr val="bg1"/>
                </a:solidFill>
                <a:cs typeface="Arial" panose="020B0604020202020204" pitchFamily="34" charset="0"/>
              </a:rPr>
              <a:t>Irakasleak zer da desagerpena, desagerpen naturalak eta masiboak, desagertutako  espezien zenbait adibide eta desagertzeko zorian dauden beste batzuk aipatuko ditu.Geroago lan talde bakoitzak  desagertzeko zorian dagoen animali bat (errinozeronte zuria, balea, Siberiako tigrea,Iberiako katamotza,panda eta poloetako hartza,zenbait urlehortarrak…) aukeratuko du eta horren inguruko proiektua gauzatuko du.Beste aspektuen artean non kokatuta dagoen; zenbat ale gelditzen dira;zergatik desagertzen ari den  ; ze ondorioak ekarriko lituzkeen </a:t>
            </a:r>
            <a:endParaRPr lang="eu-ES" sz="2400" dirty="0">
              <a:solidFill>
                <a:schemeClr val="bg1"/>
              </a:solidFill>
              <a:cs typeface="Arial" panose="020B0604020202020204" pitchFamily="34" charset="0"/>
            </a:endParaRPr>
          </a:p>
        </p:txBody>
      </p:sp>
    </p:spTree>
    <p:extLst>
      <p:ext uri="{BB962C8B-B14F-4D97-AF65-F5344CB8AC3E}">
        <p14:creationId xmlns:p14="http://schemas.microsoft.com/office/powerpoint/2010/main" val="2348627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9144000" cy="980728"/>
          </a:xfrm>
          <a:solidFill>
            <a:srgbClr val="C00000"/>
          </a:solidFill>
        </p:spPr>
        <p:txBody>
          <a:bodyPr>
            <a:normAutofit/>
          </a:bodyPr>
          <a:lstStyle/>
          <a:p>
            <a:r>
              <a:rPr lang="eu-ES" sz="2400" b="1" dirty="0" smtClean="0">
                <a:solidFill>
                  <a:schemeClr val="accent3">
                    <a:lumMod val="60000"/>
                    <a:lumOff val="40000"/>
                  </a:schemeClr>
                </a:solidFill>
                <a:latin typeface="Arial" pitchFamily="34" charset="0"/>
                <a:cs typeface="Arial" pitchFamily="34" charset="0"/>
              </a:rPr>
              <a:t>HERIOTZAREN </a:t>
            </a:r>
            <a:r>
              <a:rPr lang="eu-ES" sz="2400" b="1" dirty="0">
                <a:solidFill>
                  <a:schemeClr val="accent3">
                    <a:lumMod val="60000"/>
                    <a:lumOff val="40000"/>
                  </a:schemeClr>
                </a:solidFill>
                <a:latin typeface="Arial" pitchFamily="34" charset="0"/>
                <a:cs typeface="Arial" pitchFamily="34" charset="0"/>
              </a:rPr>
              <a:t>HEZKUNTZA</a:t>
            </a:r>
            <a:br>
              <a:rPr lang="eu-ES" sz="2400" b="1" dirty="0">
                <a:solidFill>
                  <a:schemeClr val="accent3">
                    <a:lumMod val="60000"/>
                    <a:lumOff val="40000"/>
                  </a:schemeClr>
                </a:solidFill>
                <a:latin typeface="Arial" pitchFamily="34" charset="0"/>
                <a:cs typeface="Arial" pitchFamily="34" charset="0"/>
              </a:rPr>
            </a:br>
            <a:r>
              <a:rPr lang="eu-ES" sz="2400" b="1" dirty="0" smtClean="0">
                <a:solidFill>
                  <a:schemeClr val="accent3">
                    <a:lumMod val="60000"/>
                    <a:lumOff val="40000"/>
                  </a:schemeClr>
                </a:solidFill>
                <a:latin typeface="Arial" pitchFamily="34" charset="0"/>
                <a:cs typeface="Arial" pitchFamily="34" charset="0"/>
              </a:rPr>
              <a:t>JARDUERAK</a:t>
            </a:r>
            <a:endParaRPr lang="es-ES" sz="2400" dirty="0">
              <a:latin typeface="Arial" pitchFamily="34" charset="0"/>
              <a:cs typeface="Arial" pitchFamily="34" charset="0"/>
            </a:endParaRPr>
          </a:p>
        </p:txBody>
      </p:sp>
      <p:sp>
        <p:nvSpPr>
          <p:cNvPr id="4" name="Marcador de contenido 3"/>
          <p:cNvSpPr>
            <a:spLocks noGrp="1"/>
          </p:cNvSpPr>
          <p:nvPr>
            <p:ph idx="1"/>
          </p:nvPr>
        </p:nvSpPr>
        <p:spPr>
          <a:xfrm>
            <a:off x="0" y="980728"/>
            <a:ext cx="9144000" cy="6048672"/>
          </a:xfrm>
          <a:solidFill>
            <a:srgbClr val="00B0F0"/>
          </a:solidFill>
        </p:spPr>
        <p:txBody>
          <a:bodyPr>
            <a:normAutofit lnSpcReduction="10000"/>
          </a:bodyPr>
          <a:lstStyle/>
          <a:p>
            <a:pPr marL="0" indent="0">
              <a:buNone/>
            </a:pPr>
            <a:r>
              <a:rPr lang="eu-ES" sz="2400" dirty="0">
                <a:solidFill>
                  <a:schemeClr val="bg1"/>
                </a:solidFill>
              </a:rPr>
              <a:t>b</a:t>
            </a:r>
            <a:r>
              <a:rPr lang="eu-ES" sz="2400" dirty="0" smtClean="0">
                <a:solidFill>
                  <a:schemeClr val="bg1"/>
                </a:solidFill>
              </a:rPr>
              <a:t>ere desagerpena </a:t>
            </a:r>
            <a:endParaRPr lang="eu-ES" sz="2400" dirty="0">
              <a:solidFill>
                <a:schemeClr val="bg1"/>
              </a:solidFill>
            </a:endParaRPr>
          </a:p>
          <a:p>
            <a:pPr marL="0" indent="0" algn="just">
              <a:buNone/>
            </a:pPr>
            <a:r>
              <a:rPr lang="eu-ES" sz="2400" dirty="0" smtClean="0">
                <a:solidFill>
                  <a:schemeClr val="bg1"/>
                </a:solidFill>
              </a:rPr>
              <a:t>a.2.</a:t>
            </a:r>
            <a:r>
              <a:rPr lang="eu-ES" sz="2400" b="1" dirty="0" smtClean="0">
                <a:solidFill>
                  <a:schemeClr val="bg1"/>
                </a:solidFill>
              </a:rPr>
              <a:t>Beste proiektuak. </a:t>
            </a:r>
            <a:r>
              <a:rPr lang="eu-ES" sz="2400" dirty="0" smtClean="0">
                <a:solidFill>
                  <a:schemeClr val="bg1"/>
                </a:solidFill>
              </a:rPr>
              <a:t>Ikasleek , lan taldeak eratu ondoren, aipatu diren  edo gaien  artean  ,proiektua bana aukeratuko dute. Irakasleak gidoia, informazio iturriak, jarraibide metodologikoak e.a. emango dizkie. Lan talde bakoitzak bere proiektua gainerako ikaskideei aurkeztuko die. Hona hemen gidoi baten  eredu bat:</a:t>
            </a:r>
          </a:p>
          <a:p>
            <a:pPr marL="0" indent="0" algn="just">
              <a:buNone/>
            </a:pPr>
            <a:r>
              <a:rPr lang="eu-ES" sz="2400" dirty="0" smtClean="0">
                <a:solidFill>
                  <a:schemeClr val="bg1"/>
                </a:solidFill>
              </a:rPr>
              <a:t>•</a:t>
            </a:r>
            <a:r>
              <a:rPr lang="eu-ES" sz="2400" b="1" i="1" dirty="0" smtClean="0">
                <a:solidFill>
                  <a:schemeClr val="bg1"/>
                </a:solidFill>
              </a:rPr>
              <a:t>Klima- aldaketa </a:t>
            </a:r>
          </a:p>
          <a:p>
            <a:pPr marL="0" indent="0" algn="just">
              <a:buNone/>
            </a:pPr>
            <a:r>
              <a:rPr lang="eu-ES" sz="2400" b="1" i="1" dirty="0" smtClean="0">
                <a:solidFill>
                  <a:schemeClr val="bg1"/>
                </a:solidFill>
              </a:rPr>
              <a:t>-</a:t>
            </a:r>
            <a:r>
              <a:rPr lang="eu-ES" sz="2400" dirty="0" smtClean="0">
                <a:solidFill>
                  <a:schemeClr val="bg1"/>
                </a:solidFill>
              </a:rPr>
              <a:t>Zer da ? </a:t>
            </a:r>
          </a:p>
          <a:p>
            <a:pPr marL="0" indent="0" algn="just">
              <a:buNone/>
            </a:pPr>
            <a:r>
              <a:rPr lang="eu-ES" sz="2400" dirty="0" smtClean="0">
                <a:solidFill>
                  <a:schemeClr val="bg1"/>
                </a:solidFill>
              </a:rPr>
              <a:t>-Bere zergatiak( sakonak ere aipatu beharra).</a:t>
            </a:r>
          </a:p>
          <a:p>
            <a:pPr marL="0" indent="0" algn="just">
              <a:buNone/>
            </a:pPr>
            <a:r>
              <a:rPr lang="eu-ES" sz="2400" dirty="0" smtClean="0">
                <a:solidFill>
                  <a:schemeClr val="bg1"/>
                </a:solidFill>
              </a:rPr>
              <a:t>- Zergatik batzuek bere izatea ukatzen dute ?Klima-aldaketaren existentziaren aldeko frogak.</a:t>
            </a:r>
          </a:p>
          <a:p>
            <a:pPr marL="0" indent="0" algn="just">
              <a:buNone/>
            </a:pPr>
            <a:r>
              <a:rPr lang="eu-ES" sz="2400" dirty="0" smtClean="0">
                <a:solidFill>
                  <a:schemeClr val="bg1"/>
                </a:solidFill>
              </a:rPr>
              <a:t>- Ze ondorioak ditu eta izango ditu? </a:t>
            </a:r>
          </a:p>
          <a:p>
            <a:pPr marL="0" indent="0" algn="just">
              <a:buNone/>
            </a:pPr>
            <a:r>
              <a:rPr lang="eu-ES" sz="2400" dirty="0" smtClean="0">
                <a:solidFill>
                  <a:schemeClr val="bg1"/>
                </a:solidFill>
              </a:rPr>
              <a:t>-Orain arte zer egin da aurre egiteko? Nahikoa izan da ?.</a:t>
            </a:r>
          </a:p>
          <a:p>
            <a:pPr marL="0" indent="0" algn="just">
              <a:buNone/>
            </a:pPr>
            <a:r>
              <a:rPr lang="eu-ES" sz="2400" dirty="0" smtClean="0">
                <a:solidFill>
                  <a:schemeClr val="bg1"/>
                </a:solidFill>
              </a:rPr>
              <a:t>- Zer egin beharko litzateke ? Ze oztopoak daude  horrelako neurriak hartu ahal izateko?</a:t>
            </a:r>
            <a:endParaRPr lang="eu-ES" sz="2400" dirty="0">
              <a:solidFill>
                <a:schemeClr val="bg1"/>
              </a:solidFill>
            </a:endParaRPr>
          </a:p>
        </p:txBody>
      </p:sp>
    </p:spTree>
    <p:extLst>
      <p:ext uri="{BB962C8B-B14F-4D97-AF65-F5344CB8AC3E}">
        <p14:creationId xmlns:p14="http://schemas.microsoft.com/office/powerpoint/2010/main" val="272562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908720"/>
          </a:xfrm>
          <a:solidFill>
            <a:srgbClr val="C00000"/>
          </a:solidFill>
        </p:spPr>
        <p:txBody>
          <a:bodyPr>
            <a:normAutofit/>
          </a:bodyPr>
          <a:lstStyle/>
          <a:p>
            <a:r>
              <a:rPr lang="eu-ES" sz="2400" b="1" dirty="0">
                <a:solidFill>
                  <a:schemeClr val="accent3">
                    <a:lumMod val="60000"/>
                    <a:lumOff val="40000"/>
                  </a:schemeClr>
                </a:solidFill>
                <a:latin typeface="Arial" pitchFamily="34" charset="0"/>
                <a:cs typeface="Arial" pitchFamily="34" charset="0"/>
              </a:rPr>
              <a:t>HERIOTZAREN HEZKUNTZA</a:t>
            </a:r>
            <a:br>
              <a:rPr lang="eu-ES" sz="2400" b="1" dirty="0">
                <a:solidFill>
                  <a:schemeClr val="accent3">
                    <a:lumMod val="60000"/>
                    <a:lumOff val="40000"/>
                  </a:schemeClr>
                </a:solidFill>
                <a:latin typeface="Arial" pitchFamily="34" charset="0"/>
                <a:cs typeface="Arial" pitchFamily="34" charset="0"/>
              </a:rPr>
            </a:br>
            <a:r>
              <a:rPr lang="eu-ES" sz="2400" b="1" dirty="0">
                <a:solidFill>
                  <a:schemeClr val="accent3">
                    <a:lumMod val="60000"/>
                    <a:lumOff val="40000"/>
                  </a:schemeClr>
                </a:solidFill>
                <a:latin typeface="Arial" pitchFamily="34" charset="0"/>
                <a:cs typeface="Arial" pitchFamily="34" charset="0"/>
              </a:rPr>
              <a:t>JARDUERAK</a:t>
            </a:r>
            <a:endParaRPr lang="eu-ES" sz="24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0" y="908720"/>
            <a:ext cx="9144000" cy="5949280"/>
          </a:xfrm>
          <a:solidFill>
            <a:srgbClr val="00B0F0"/>
          </a:solidFill>
        </p:spPr>
        <p:txBody>
          <a:bodyPr>
            <a:normAutofit/>
          </a:bodyPr>
          <a:lstStyle/>
          <a:p>
            <a:pPr marL="0" indent="0" algn="just">
              <a:buNone/>
            </a:pPr>
            <a:r>
              <a:rPr lang="eu-ES" sz="2400" i="1" dirty="0" smtClean="0">
                <a:solidFill>
                  <a:schemeClr val="bg1"/>
                </a:solidFill>
              </a:rPr>
              <a:t>b)</a:t>
            </a:r>
            <a:r>
              <a:rPr lang="eu-ES" sz="2400" b="1" i="1" dirty="0" smtClean="0">
                <a:solidFill>
                  <a:schemeClr val="bg1"/>
                </a:solidFill>
              </a:rPr>
              <a:t>Epaiketak</a:t>
            </a:r>
            <a:r>
              <a:rPr lang="eu-ES" sz="2400" dirty="0" smtClean="0">
                <a:solidFill>
                  <a:schemeClr val="bg1"/>
                </a:solidFill>
              </a:rPr>
              <a:t>. Eztabaida handiak sor dezakete gaiak epaiketara eramango  dira: balearen ehiza ; zuhaitzen mozketa; gudak; eutanasia; animalien erabilpena  ikerketa laborategian; </a:t>
            </a:r>
            <a:r>
              <a:rPr lang="eu-ES" sz="2400" dirty="0" err="1">
                <a:solidFill>
                  <a:schemeClr val="bg1"/>
                </a:solidFill>
              </a:rPr>
              <a:t>b</a:t>
            </a:r>
            <a:r>
              <a:rPr lang="eu-ES" sz="2400" dirty="0" err="1" smtClean="0">
                <a:solidFill>
                  <a:schemeClr val="bg1"/>
                </a:solidFill>
              </a:rPr>
              <a:t>eganismoa</a:t>
            </a:r>
            <a:r>
              <a:rPr lang="eu-ES" sz="2400" dirty="0" smtClean="0">
                <a:solidFill>
                  <a:schemeClr val="bg1"/>
                </a:solidFill>
              </a:rPr>
              <a:t>; txirotasuna; arrazakeria;animalien hilketa bere larruak lortzeko…Epaiketetan abokatuak, fiskalak-jarrera kontrajarriak islatuko dituztenak-epailea, </a:t>
            </a:r>
            <a:r>
              <a:rPr lang="eu-ES" sz="2400" dirty="0" err="1" smtClean="0">
                <a:solidFill>
                  <a:schemeClr val="bg1"/>
                </a:solidFill>
              </a:rPr>
              <a:t>epaimahiak</a:t>
            </a:r>
            <a:r>
              <a:rPr lang="eu-ES" sz="2400" dirty="0" smtClean="0">
                <a:solidFill>
                  <a:schemeClr val="bg1"/>
                </a:solidFill>
              </a:rPr>
              <a:t>, lekukoak…egongo dira .</a:t>
            </a:r>
          </a:p>
          <a:p>
            <a:pPr marL="0" indent="0" algn="just">
              <a:buNone/>
            </a:pPr>
            <a:r>
              <a:rPr lang="eu-ES" sz="2400" dirty="0" smtClean="0">
                <a:solidFill>
                  <a:schemeClr val="bg1"/>
                </a:solidFill>
              </a:rPr>
              <a:t>Epaia eta dagozkion zigorrak  aldarrikatuko dira , erabilitako argudioen sendotasuna kontutan hartuz .Beraz, aldeen eskuhartzeak,  aldez aurretik,  oso ondo prestatuta egon beharko dira.</a:t>
            </a:r>
          </a:p>
          <a:p>
            <a:pPr marL="0" indent="0" algn="just">
              <a:buNone/>
            </a:pPr>
            <a:r>
              <a:rPr lang="eu-ES" sz="2400" b="1" i="1" dirty="0" smtClean="0">
                <a:solidFill>
                  <a:schemeClr val="bg1"/>
                </a:solidFill>
              </a:rPr>
              <a:t>c)Abestia. </a:t>
            </a:r>
            <a:r>
              <a:rPr lang="eu-ES" sz="2400" dirty="0" err="1" smtClean="0">
                <a:solidFill>
                  <a:schemeClr val="bg1"/>
                </a:solidFill>
              </a:rPr>
              <a:t>Violeta</a:t>
            </a:r>
            <a:r>
              <a:rPr lang="eu-ES" sz="2400" dirty="0" smtClean="0">
                <a:solidFill>
                  <a:schemeClr val="bg1"/>
                </a:solidFill>
              </a:rPr>
              <a:t> Parraren “</a:t>
            </a:r>
            <a:r>
              <a:rPr lang="eu-ES" sz="2400" i="1" dirty="0" err="1" smtClean="0">
                <a:solidFill>
                  <a:schemeClr val="bg1"/>
                </a:solidFill>
              </a:rPr>
              <a:t>Gracias</a:t>
            </a:r>
            <a:r>
              <a:rPr lang="eu-ES" sz="2400" i="1" dirty="0" smtClean="0">
                <a:solidFill>
                  <a:schemeClr val="bg1"/>
                </a:solidFill>
              </a:rPr>
              <a:t> a la </a:t>
            </a:r>
            <a:r>
              <a:rPr lang="eu-ES" sz="2400" i="1" dirty="0" err="1" smtClean="0">
                <a:solidFill>
                  <a:schemeClr val="bg1"/>
                </a:solidFill>
              </a:rPr>
              <a:t>vida</a:t>
            </a:r>
            <a:r>
              <a:rPr lang="eu-ES" sz="2400" i="1" dirty="0" smtClean="0">
                <a:solidFill>
                  <a:schemeClr val="bg1"/>
                </a:solidFill>
              </a:rPr>
              <a:t> </a:t>
            </a:r>
            <a:r>
              <a:rPr lang="eu-ES" sz="2400" dirty="0" smtClean="0">
                <a:solidFill>
                  <a:schemeClr val="bg1"/>
                </a:solidFill>
              </a:rPr>
              <a:t>“ abestia entzun ostean , ikasleek bizitzari ze eskertu beharko lioketeen  aipatuko dute .Jarraian nola izango litzateke bere bizitza ,elementu positibo horiek egon ez ezik, azalduko dute .  Horrela daukatena baloratzen ikasiko dute  falta zaienaren zain ibili ordez.</a:t>
            </a:r>
            <a:endParaRPr lang="eu-ES" sz="2400" b="1" i="1" dirty="0" smtClean="0">
              <a:solidFill>
                <a:schemeClr val="bg1"/>
              </a:solidFill>
            </a:endParaRPr>
          </a:p>
          <a:p>
            <a:pPr marL="0" indent="0" algn="just">
              <a:buNone/>
            </a:pPr>
            <a:endParaRPr lang="eu-ES" sz="2400" b="1" i="1" dirty="0">
              <a:solidFill>
                <a:schemeClr val="bg1"/>
              </a:solidFill>
            </a:endParaRPr>
          </a:p>
        </p:txBody>
      </p:sp>
    </p:spTree>
    <p:extLst>
      <p:ext uri="{BB962C8B-B14F-4D97-AF65-F5344CB8AC3E}">
        <p14:creationId xmlns:p14="http://schemas.microsoft.com/office/powerpoint/2010/main" val="2606999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908720"/>
          </a:xfrm>
          <a:solidFill>
            <a:srgbClr val="C00000"/>
          </a:solidFill>
        </p:spPr>
        <p:txBody>
          <a:bodyPr>
            <a:normAutofit/>
          </a:bodyPr>
          <a:lstStyle/>
          <a:p>
            <a:r>
              <a:rPr lang="eu-ES" sz="2400" b="1" dirty="0">
                <a:solidFill>
                  <a:schemeClr val="accent3">
                    <a:lumMod val="60000"/>
                    <a:lumOff val="40000"/>
                  </a:schemeClr>
                </a:solidFill>
                <a:latin typeface="Arial" pitchFamily="34" charset="0"/>
                <a:cs typeface="Arial" pitchFamily="34" charset="0"/>
              </a:rPr>
              <a:t>HERIOTZAREN </a:t>
            </a:r>
            <a:r>
              <a:rPr lang="eu-ES" sz="2400" b="1" dirty="0" smtClean="0">
                <a:solidFill>
                  <a:schemeClr val="accent3">
                    <a:lumMod val="60000"/>
                    <a:lumOff val="40000"/>
                  </a:schemeClr>
                </a:solidFill>
                <a:latin typeface="Arial" pitchFamily="34" charset="0"/>
                <a:cs typeface="Arial" pitchFamily="34" charset="0"/>
              </a:rPr>
              <a:t>HEZKUNTZA</a:t>
            </a:r>
            <a:br>
              <a:rPr lang="eu-ES" sz="2400" b="1" dirty="0" smtClean="0">
                <a:solidFill>
                  <a:schemeClr val="accent3">
                    <a:lumMod val="60000"/>
                    <a:lumOff val="40000"/>
                  </a:schemeClr>
                </a:solidFill>
                <a:latin typeface="Arial" pitchFamily="34" charset="0"/>
                <a:cs typeface="Arial" pitchFamily="34" charset="0"/>
              </a:rPr>
            </a:br>
            <a:r>
              <a:rPr lang="eu-ES" sz="2400" b="1" dirty="0" smtClean="0">
                <a:solidFill>
                  <a:schemeClr val="accent3">
                    <a:lumMod val="60000"/>
                    <a:lumOff val="40000"/>
                  </a:schemeClr>
                </a:solidFill>
                <a:latin typeface="Arial" pitchFamily="34" charset="0"/>
                <a:cs typeface="Arial" pitchFamily="34" charset="0"/>
              </a:rPr>
              <a:t>JARDUERAK</a:t>
            </a:r>
            <a:endParaRPr lang="eu-ES" sz="24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0" y="908720"/>
            <a:ext cx="9144000" cy="5949280"/>
          </a:xfrm>
          <a:solidFill>
            <a:srgbClr val="00B0F0"/>
          </a:solidFill>
        </p:spPr>
        <p:txBody>
          <a:bodyPr>
            <a:normAutofit/>
          </a:bodyPr>
          <a:lstStyle/>
          <a:p>
            <a:pPr marL="0" indent="0" algn="just">
              <a:buNone/>
            </a:pPr>
            <a:r>
              <a:rPr lang="eu-ES" sz="2400" b="1" i="1" dirty="0" smtClean="0">
                <a:solidFill>
                  <a:schemeClr val="bg1"/>
                </a:solidFill>
              </a:rPr>
              <a:t>d)Dramatizazioak. </a:t>
            </a:r>
            <a:r>
              <a:rPr lang="eu-ES" sz="2400" dirty="0" smtClean="0">
                <a:solidFill>
                  <a:schemeClr val="bg1"/>
                </a:solidFill>
              </a:rPr>
              <a:t>Ipuinak, abestiak, kondairak, mitoak…abiapuntua izanik dramatizazioak aurrera eraman daitezke .</a:t>
            </a:r>
            <a:endParaRPr lang="eu-ES" sz="2400" b="1" i="1" dirty="0">
              <a:solidFill>
                <a:schemeClr val="bg1"/>
              </a:solidFill>
            </a:endParaRPr>
          </a:p>
        </p:txBody>
      </p:sp>
    </p:spTree>
    <p:extLst>
      <p:ext uri="{BB962C8B-B14F-4D97-AF65-F5344CB8AC3E}">
        <p14:creationId xmlns:p14="http://schemas.microsoft.com/office/powerpoint/2010/main" val="794248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1052736"/>
          </a:xfrm>
          <a:solidFill>
            <a:schemeClr val="accent4">
              <a:lumMod val="60000"/>
              <a:lumOff val="40000"/>
            </a:schemeClr>
          </a:solidFill>
        </p:spPr>
        <p:txBody>
          <a:bodyPr>
            <a:normAutofit/>
          </a:bodyPr>
          <a:lstStyle/>
          <a:p>
            <a:r>
              <a:rPr lang="eu-ES" sz="2400" b="1" dirty="0">
                <a:solidFill>
                  <a:srgbClr val="002060"/>
                </a:solidFill>
                <a:latin typeface="Arial" pitchFamily="34" charset="0"/>
                <a:cs typeface="Arial" pitchFamily="34" charset="0"/>
              </a:rPr>
              <a:t>HERIOTZAREN HEZKUNTZA</a:t>
            </a:r>
            <a:br>
              <a:rPr lang="eu-ES" sz="2400" b="1" dirty="0">
                <a:solidFill>
                  <a:srgbClr val="002060"/>
                </a:solidFill>
                <a:latin typeface="Arial" pitchFamily="34" charset="0"/>
                <a:cs typeface="Arial" pitchFamily="34" charset="0"/>
              </a:rPr>
            </a:br>
            <a:r>
              <a:rPr lang="eu-ES" sz="2400" b="1" dirty="0" smtClean="0">
                <a:solidFill>
                  <a:srgbClr val="002060"/>
                </a:solidFill>
                <a:latin typeface="Arial" pitchFamily="34" charset="0"/>
                <a:cs typeface="Arial" pitchFamily="34" charset="0"/>
              </a:rPr>
              <a:t>JARDUERAK</a:t>
            </a:r>
            <a:endParaRPr lang="eu-ES" sz="2400" dirty="0">
              <a:solidFill>
                <a:srgbClr val="002060"/>
              </a:solidFill>
            </a:endParaRPr>
          </a:p>
        </p:txBody>
      </p:sp>
      <p:sp>
        <p:nvSpPr>
          <p:cNvPr id="3" name="Marcador de contenido 2"/>
          <p:cNvSpPr>
            <a:spLocks noGrp="1"/>
          </p:cNvSpPr>
          <p:nvPr>
            <p:ph idx="1"/>
          </p:nvPr>
        </p:nvSpPr>
        <p:spPr>
          <a:xfrm>
            <a:off x="0" y="1052736"/>
            <a:ext cx="9144000" cy="5805264"/>
          </a:xfrm>
          <a:solidFill>
            <a:schemeClr val="tx1"/>
          </a:solidFill>
        </p:spPr>
        <p:txBody>
          <a:bodyPr>
            <a:normAutofit/>
          </a:bodyPr>
          <a:lstStyle/>
          <a:p>
            <a:pPr marL="0" indent="0">
              <a:buNone/>
            </a:pPr>
            <a:r>
              <a:rPr lang="eu-ES" sz="2400" b="1" dirty="0" smtClean="0">
                <a:solidFill>
                  <a:schemeClr val="bg1"/>
                </a:solidFill>
              </a:rPr>
              <a:t>•BIGARREN HEZKUNTZARAKO</a:t>
            </a:r>
            <a:r>
              <a:rPr lang="eu-ES" sz="2400" dirty="0" smtClean="0">
                <a:solidFill>
                  <a:schemeClr val="bg1"/>
                </a:solidFill>
              </a:rPr>
              <a:t>.</a:t>
            </a:r>
            <a:endParaRPr lang="eu-ES" sz="2400" dirty="0">
              <a:solidFill>
                <a:schemeClr val="bg1"/>
              </a:solidFill>
            </a:endParaRPr>
          </a:p>
          <a:p>
            <a:pPr marL="0" indent="0" algn="just">
              <a:buNone/>
            </a:pPr>
            <a:r>
              <a:rPr lang="eu-ES" sz="2400" b="1" i="1" dirty="0" smtClean="0">
                <a:solidFill>
                  <a:schemeClr val="bg1"/>
                </a:solidFill>
              </a:rPr>
              <a:t>a) Tertulia literarioak. </a:t>
            </a:r>
            <a:r>
              <a:rPr lang="eu-ES" sz="2400" dirty="0" smtClean="0">
                <a:solidFill>
                  <a:schemeClr val="bg1"/>
                </a:solidFill>
              </a:rPr>
              <a:t>Irakasleak moderatzaile moduan jokatuko du. Ikasleek liburu berbera irakurriko dute zeinean heriotza ideia leku nagusia  betetzen duen .Ikasleek ,deigarriak gertatu zaizkien  ideiak eta pasarteak mahairatu eta aztertuko dituzte txandak errespetatuz. Erabilgarriak diren liburuak honako hauek izan daitezke:</a:t>
            </a:r>
          </a:p>
          <a:p>
            <a:pPr marL="0" indent="0" algn="just">
              <a:buNone/>
            </a:pPr>
            <a:r>
              <a:rPr lang="eu-ES" sz="2400" b="1" i="1" dirty="0" smtClean="0">
                <a:solidFill>
                  <a:schemeClr val="bg1"/>
                </a:solidFill>
              </a:rPr>
              <a:t>- </a:t>
            </a:r>
            <a:r>
              <a:rPr lang="eu-ES" sz="2400" i="1" dirty="0" smtClean="0">
                <a:solidFill>
                  <a:schemeClr val="bg1"/>
                </a:solidFill>
              </a:rPr>
              <a:t>Las </a:t>
            </a:r>
            <a:r>
              <a:rPr lang="eu-ES" sz="2400" i="1" dirty="0" err="1" smtClean="0">
                <a:solidFill>
                  <a:schemeClr val="bg1"/>
                </a:solidFill>
              </a:rPr>
              <a:t>intermitencias</a:t>
            </a:r>
            <a:r>
              <a:rPr lang="eu-ES" sz="2400" i="1" dirty="0" smtClean="0">
                <a:solidFill>
                  <a:schemeClr val="bg1"/>
                </a:solidFill>
              </a:rPr>
              <a:t> de la </a:t>
            </a:r>
            <a:r>
              <a:rPr lang="eu-ES" sz="2400" i="1" dirty="0" err="1" smtClean="0">
                <a:solidFill>
                  <a:schemeClr val="bg1"/>
                </a:solidFill>
              </a:rPr>
              <a:t>muerte</a:t>
            </a:r>
            <a:r>
              <a:rPr lang="eu-ES" sz="2400" i="1" dirty="0" smtClean="0">
                <a:solidFill>
                  <a:schemeClr val="bg1"/>
                </a:solidFill>
              </a:rPr>
              <a:t>. </a:t>
            </a:r>
            <a:r>
              <a:rPr lang="eu-ES" sz="2400" dirty="0" err="1" smtClean="0">
                <a:solidFill>
                  <a:schemeClr val="bg1"/>
                </a:solidFill>
              </a:rPr>
              <a:t>José</a:t>
            </a:r>
            <a:r>
              <a:rPr lang="eu-ES" sz="2400" dirty="0" smtClean="0">
                <a:solidFill>
                  <a:schemeClr val="bg1"/>
                </a:solidFill>
              </a:rPr>
              <a:t> Saramago (2005).</a:t>
            </a:r>
          </a:p>
          <a:p>
            <a:pPr marL="0" indent="0" algn="just">
              <a:buNone/>
            </a:pPr>
            <a:r>
              <a:rPr lang="eu-ES" sz="2400" i="1" dirty="0" smtClean="0">
                <a:solidFill>
                  <a:schemeClr val="bg1"/>
                </a:solidFill>
              </a:rPr>
              <a:t>-El </a:t>
            </a:r>
            <a:r>
              <a:rPr lang="eu-ES" sz="2400" i="1" dirty="0" err="1" smtClean="0">
                <a:solidFill>
                  <a:schemeClr val="bg1"/>
                </a:solidFill>
              </a:rPr>
              <a:t>extranjero.</a:t>
            </a:r>
            <a:r>
              <a:rPr lang="eu-ES" sz="2400" dirty="0" err="1" smtClean="0">
                <a:solidFill>
                  <a:schemeClr val="bg1"/>
                </a:solidFill>
              </a:rPr>
              <a:t>Albert</a:t>
            </a:r>
            <a:r>
              <a:rPr lang="eu-ES" sz="2400" dirty="0" smtClean="0">
                <a:solidFill>
                  <a:schemeClr val="bg1"/>
                </a:solidFill>
              </a:rPr>
              <a:t> </a:t>
            </a:r>
            <a:r>
              <a:rPr lang="eu-ES" sz="2400" dirty="0" err="1" smtClean="0">
                <a:solidFill>
                  <a:schemeClr val="bg1"/>
                </a:solidFill>
              </a:rPr>
              <a:t>Camus</a:t>
            </a:r>
            <a:r>
              <a:rPr lang="eu-ES" sz="2400" dirty="0" smtClean="0">
                <a:solidFill>
                  <a:schemeClr val="bg1"/>
                </a:solidFill>
              </a:rPr>
              <a:t> (1942).</a:t>
            </a:r>
          </a:p>
          <a:p>
            <a:pPr marL="0" indent="0" algn="just">
              <a:buNone/>
            </a:pPr>
            <a:r>
              <a:rPr lang="eu-ES" sz="2400" i="1" dirty="0" smtClean="0">
                <a:solidFill>
                  <a:schemeClr val="bg1"/>
                </a:solidFill>
              </a:rPr>
              <a:t>-El </a:t>
            </a:r>
            <a:r>
              <a:rPr lang="eu-ES" sz="2400" i="1" dirty="0" err="1" smtClean="0">
                <a:solidFill>
                  <a:schemeClr val="bg1"/>
                </a:solidFill>
              </a:rPr>
              <a:t>retrato</a:t>
            </a:r>
            <a:r>
              <a:rPr lang="eu-ES" sz="2400" i="1" dirty="0" smtClean="0">
                <a:solidFill>
                  <a:schemeClr val="bg1"/>
                </a:solidFill>
              </a:rPr>
              <a:t> de Dorian </a:t>
            </a:r>
            <a:r>
              <a:rPr lang="eu-ES" sz="2400" i="1" dirty="0" err="1" smtClean="0">
                <a:solidFill>
                  <a:schemeClr val="bg1"/>
                </a:solidFill>
              </a:rPr>
              <a:t>Grey</a:t>
            </a:r>
            <a:r>
              <a:rPr lang="eu-ES" sz="2400" i="1" dirty="0" smtClean="0">
                <a:solidFill>
                  <a:schemeClr val="bg1"/>
                </a:solidFill>
              </a:rPr>
              <a:t>. </a:t>
            </a:r>
            <a:r>
              <a:rPr lang="eu-ES" sz="2400" dirty="0" smtClean="0">
                <a:solidFill>
                  <a:schemeClr val="bg1"/>
                </a:solidFill>
              </a:rPr>
              <a:t>Oscar </a:t>
            </a:r>
            <a:r>
              <a:rPr lang="eu-ES" sz="2400" dirty="0" err="1" smtClean="0">
                <a:solidFill>
                  <a:schemeClr val="bg1"/>
                </a:solidFill>
              </a:rPr>
              <a:t>Wilde</a:t>
            </a:r>
            <a:r>
              <a:rPr lang="eu-ES" sz="2400" dirty="0" smtClean="0">
                <a:solidFill>
                  <a:schemeClr val="bg1"/>
                </a:solidFill>
              </a:rPr>
              <a:t> (1890).</a:t>
            </a:r>
          </a:p>
          <a:p>
            <a:pPr marL="0" indent="0" algn="just">
              <a:buNone/>
            </a:pPr>
            <a:r>
              <a:rPr lang="eu-ES" sz="2400" i="1" dirty="0" smtClean="0">
                <a:solidFill>
                  <a:schemeClr val="bg1"/>
                </a:solidFill>
              </a:rPr>
              <a:t>-</a:t>
            </a:r>
            <a:r>
              <a:rPr lang="eu-ES" sz="2400" i="1" dirty="0" err="1" smtClean="0">
                <a:solidFill>
                  <a:schemeClr val="bg1"/>
                </a:solidFill>
              </a:rPr>
              <a:t>Invención</a:t>
            </a:r>
            <a:r>
              <a:rPr lang="eu-ES" sz="2400" i="1" dirty="0" smtClean="0">
                <a:solidFill>
                  <a:schemeClr val="bg1"/>
                </a:solidFill>
              </a:rPr>
              <a:t> de la </a:t>
            </a:r>
            <a:r>
              <a:rPr lang="eu-ES" sz="2400" i="1" dirty="0" err="1" smtClean="0">
                <a:solidFill>
                  <a:schemeClr val="bg1"/>
                </a:solidFill>
              </a:rPr>
              <a:t>soledad</a:t>
            </a:r>
            <a:r>
              <a:rPr lang="eu-ES" sz="2400" i="1" dirty="0" smtClean="0">
                <a:solidFill>
                  <a:schemeClr val="bg1"/>
                </a:solidFill>
              </a:rPr>
              <a:t> .</a:t>
            </a:r>
            <a:r>
              <a:rPr lang="eu-ES" sz="2400" dirty="0" smtClean="0">
                <a:solidFill>
                  <a:schemeClr val="bg1"/>
                </a:solidFill>
              </a:rPr>
              <a:t>Paul Auster (1982).</a:t>
            </a:r>
          </a:p>
          <a:p>
            <a:pPr marL="0" indent="0" algn="just">
              <a:buNone/>
            </a:pPr>
            <a:r>
              <a:rPr lang="eu-ES" sz="2400" i="1" dirty="0" smtClean="0">
                <a:solidFill>
                  <a:schemeClr val="bg1"/>
                </a:solidFill>
              </a:rPr>
              <a:t>-</a:t>
            </a:r>
            <a:r>
              <a:rPr lang="eu-ES" sz="2400" i="1" dirty="0" err="1" smtClean="0">
                <a:solidFill>
                  <a:schemeClr val="bg1"/>
                </a:solidFill>
              </a:rPr>
              <a:t>Gracias</a:t>
            </a:r>
            <a:r>
              <a:rPr lang="eu-ES" sz="2400" i="1" dirty="0" smtClean="0">
                <a:solidFill>
                  <a:schemeClr val="bg1"/>
                </a:solidFill>
              </a:rPr>
              <a:t> </a:t>
            </a:r>
            <a:r>
              <a:rPr lang="eu-ES" sz="2400" i="1" dirty="0" err="1" smtClean="0">
                <a:solidFill>
                  <a:schemeClr val="bg1"/>
                </a:solidFill>
              </a:rPr>
              <a:t>por</a:t>
            </a:r>
            <a:r>
              <a:rPr lang="eu-ES" sz="2400" i="1" dirty="0" smtClean="0">
                <a:solidFill>
                  <a:schemeClr val="bg1"/>
                </a:solidFill>
              </a:rPr>
              <a:t> el fuego. </a:t>
            </a:r>
            <a:r>
              <a:rPr lang="eu-ES" sz="2400" dirty="0" smtClean="0">
                <a:solidFill>
                  <a:schemeClr val="bg1"/>
                </a:solidFill>
              </a:rPr>
              <a:t>Mario Benedetti(1965).</a:t>
            </a:r>
          </a:p>
          <a:p>
            <a:pPr marL="0" indent="0" algn="just">
              <a:buNone/>
            </a:pPr>
            <a:r>
              <a:rPr lang="eu-ES" sz="2400" dirty="0" smtClean="0">
                <a:solidFill>
                  <a:schemeClr val="bg1"/>
                </a:solidFill>
              </a:rPr>
              <a:t>-</a:t>
            </a:r>
            <a:r>
              <a:rPr lang="eu-ES" sz="2400" i="1" dirty="0" smtClean="0">
                <a:solidFill>
                  <a:schemeClr val="bg1"/>
                </a:solidFill>
              </a:rPr>
              <a:t>Los </a:t>
            </a:r>
            <a:r>
              <a:rPr lang="eu-ES" sz="2400" i="1" dirty="0" err="1" smtClean="0">
                <a:solidFill>
                  <a:schemeClr val="bg1"/>
                </a:solidFill>
              </a:rPr>
              <a:t>años</a:t>
            </a:r>
            <a:r>
              <a:rPr lang="eu-ES" sz="2400" i="1" dirty="0" smtClean="0">
                <a:solidFill>
                  <a:schemeClr val="bg1"/>
                </a:solidFill>
              </a:rPr>
              <a:t> </a:t>
            </a:r>
            <a:r>
              <a:rPr lang="eu-ES" sz="2400" i="1" dirty="0" err="1" smtClean="0">
                <a:solidFill>
                  <a:schemeClr val="bg1"/>
                </a:solidFill>
              </a:rPr>
              <a:t>falsos</a:t>
            </a:r>
            <a:r>
              <a:rPr lang="eu-ES" sz="2400" i="1" dirty="0" smtClean="0">
                <a:solidFill>
                  <a:schemeClr val="bg1"/>
                </a:solidFill>
              </a:rPr>
              <a:t>. </a:t>
            </a:r>
            <a:r>
              <a:rPr lang="eu-ES" sz="2400" dirty="0" err="1" smtClean="0">
                <a:solidFill>
                  <a:schemeClr val="bg1"/>
                </a:solidFill>
              </a:rPr>
              <a:t>Josefina</a:t>
            </a:r>
            <a:r>
              <a:rPr lang="eu-ES" sz="2400" dirty="0" smtClean="0">
                <a:solidFill>
                  <a:schemeClr val="bg1"/>
                </a:solidFill>
              </a:rPr>
              <a:t> </a:t>
            </a:r>
            <a:r>
              <a:rPr lang="eu-ES" sz="2400" dirty="0" err="1" smtClean="0">
                <a:solidFill>
                  <a:schemeClr val="bg1"/>
                </a:solidFill>
              </a:rPr>
              <a:t>Vicens</a:t>
            </a:r>
            <a:r>
              <a:rPr lang="eu-ES" sz="2400" dirty="0" smtClean="0">
                <a:solidFill>
                  <a:schemeClr val="bg1"/>
                </a:solidFill>
              </a:rPr>
              <a:t> (1982).</a:t>
            </a:r>
          </a:p>
          <a:p>
            <a:pPr marL="0" indent="0" algn="just">
              <a:buNone/>
            </a:pPr>
            <a:r>
              <a:rPr lang="eu-ES" sz="2400" i="1" dirty="0" smtClean="0">
                <a:solidFill>
                  <a:schemeClr val="bg1"/>
                </a:solidFill>
              </a:rPr>
              <a:t>-La </a:t>
            </a:r>
            <a:r>
              <a:rPr lang="eu-ES" sz="2400" i="1" dirty="0" err="1" smtClean="0">
                <a:solidFill>
                  <a:schemeClr val="bg1"/>
                </a:solidFill>
              </a:rPr>
              <a:t>gente</a:t>
            </a:r>
            <a:r>
              <a:rPr lang="eu-ES" sz="2400" i="1" dirty="0" smtClean="0">
                <a:solidFill>
                  <a:schemeClr val="bg1"/>
                </a:solidFill>
              </a:rPr>
              <a:t> </a:t>
            </a:r>
            <a:r>
              <a:rPr lang="eu-ES" sz="2400" i="1" dirty="0" err="1" smtClean="0">
                <a:solidFill>
                  <a:schemeClr val="bg1"/>
                </a:solidFill>
              </a:rPr>
              <a:t>feliz</a:t>
            </a:r>
            <a:r>
              <a:rPr lang="eu-ES" sz="2400" i="1" dirty="0" smtClean="0">
                <a:solidFill>
                  <a:schemeClr val="bg1"/>
                </a:solidFill>
              </a:rPr>
              <a:t> </a:t>
            </a:r>
            <a:r>
              <a:rPr lang="eu-ES" sz="2400" i="1" dirty="0" err="1" smtClean="0">
                <a:solidFill>
                  <a:schemeClr val="bg1"/>
                </a:solidFill>
              </a:rPr>
              <a:t>lee</a:t>
            </a:r>
            <a:r>
              <a:rPr lang="eu-ES" sz="2400" i="1" dirty="0" smtClean="0">
                <a:solidFill>
                  <a:schemeClr val="bg1"/>
                </a:solidFill>
              </a:rPr>
              <a:t> y </a:t>
            </a:r>
            <a:r>
              <a:rPr lang="eu-ES" sz="2400" i="1" dirty="0" err="1" smtClean="0">
                <a:solidFill>
                  <a:schemeClr val="bg1"/>
                </a:solidFill>
              </a:rPr>
              <a:t>toma</a:t>
            </a:r>
            <a:r>
              <a:rPr lang="eu-ES" sz="2400" i="1" dirty="0" smtClean="0">
                <a:solidFill>
                  <a:schemeClr val="bg1"/>
                </a:solidFill>
              </a:rPr>
              <a:t> </a:t>
            </a:r>
            <a:r>
              <a:rPr lang="eu-ES" sz="2400" i="1" dirty="0" err="1" smtClean="0">
                <a:solidFill>
                  <a:schemeClr val="bg1"/>
                </a:solidFill>
              </a:rPr>
              <a:t>café</a:t>
            </a:r>
            <a:r>
              <a:rPr lang="eu-ES" sz="2400" i="1" dirty="0" smtClean="0">
                <a:solidFill>
                  <a:schemeClr val="bg1"/>
                </a:solidFill>
              </a:rPr>
              <a:t>. </a:t>
            </a:r>
            <a:r>
              <a:rPr lang="eu-ES" sz="2400" dirty="0" err="1" smtClean="0">
                <a:solidFill>
                  <a:schemeClr val="bg1"/>
                </a:solidFill>
              </a:rPr>
              <a:t>Agnes</a:t>
            </a:r>
            <a:r>
              <a:rPr lang="eu-ES" sz="2400" dirty="0" smtClean="0">
                <a:solidFill>
                  <a:schemeClr val="bg1"/>
                </a:solidFill>
              </a:rPr>
              <a:t> Martin </a:t>
            </a:r>
            <a:r>
              <a:rPr lang="eu-ES" sz="2400" dirty="0" err="1" smtClean="0">
                <a:solidFill>
                  <a:schemeClr val="bg1"/>
                </a:solidFill>
              </a:rPr>
              <a:t>Lugand</a:t>
            </a:r>
            <a:r>
              <a:rPr lang="eu-ES" sz="2400" dirty="0" smtClean="0">
                <a:solidFill>
                  <a:schemeClr val="bg1"/>
                </a:solidFill>
              </a:rPr>
              <a:t>(2014).</a:t>
            </a:r>
            <a:endParaRPr lang="eu-ES" sz="2400" i="1" dirty="0">
              <a:solidFill>
                <a:schemeClr val="bg1"/>
              </a:solidFill>
            </a:endParaRPr>
          </a:p>
        </p:txBody>
      </p:sp>
    </p:spTree>
    <p:extLst>
      <p:ext uri="{BB962C8B-B14F-4D97-AF65-F5344CB8AC3E}">
        <p14:creationId xmlns:p14="http://schemas.microsoft.com/office/powerpoint/2010/main" val="1192569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71400"/>
            <a:ext cx="9144000" cy="1368152"/>
          </a:xfrm>
          <a:solidFill>
            <a:schemeClr val="accent4">
              <a:lumMod val="40000"/>
              <a:lumOff val="60000"/>
            </a:schemeClr>
          </a:solidFill>
        </p:spPr>
        <p:txBody>
          <a:bodyPr>
            <a:normAutofit/>
          </a:bodyPr>
          <a:lstStyle/>
          <a:p>
            <a:r>
              <a:rPr lang="eu-ES" sz="2400" b="1" dirty="0">
                <a:solidFill>
                  <a:srgbClr val="002060"/>
                </a:solidFill>
                <a:latin typeface="Arial" pitchFamily="34" charset="0"/>
                <a:cs typeface="Arial" pitchFamily="34" charset="0"/>
              </a:rPr>
              <a:t>HERIOTZAREN </a:t>
            </a:r>
            <a:r>
              <a:rPr lang="eu-ES" sz="2400" b="1" dirty="0" smtClean="0">
                <a:solidFill>
                  <a:srgbClr val="002060"/>
                </a:solidFill>
                <a:latin typeface="Arial" pitchFamily="34" charset="0"/>
                <a:cs typeface="Arial" pitchFamily="34" charset="0"/>
              </a:rPr>
              <a:t>HEZKUNTZA</a:t>
            </a:r>
            <a:br>
              <a:rPr lang="eu-ES" sz="2400" b="1" dirty="0" smtClean="0">
                <a:solidFill>
                  <a:srgbClr val="002060"/>
                </a:solidFill>
                <a:latin typeface="Arial" pitchFamily="34" charset="0"/>
                <a:cs typeface="Arial" pitchFamily="34" charset="0"/>
              </a:rPr>
            </a:br>
            <a:r>
              <a:rPr lang="eu-ES" sz="2400" b="1" dirty="0" smtClean="0">
                <a:solidFill>
                  <a:srgbClr val="002060"/>
                </a:solidFill>
                <a:latin typeface="Arial" pitchFamily="34" charset="0"/>
                <a:cs typeface="Arial" pitchFamily="34" charset="0"/>
              </a:rPr>
              <a:t>JARDUERAK</a:t>
            </a:r>
            <a:r>
              <a:rPr lang="eu-ES" sz="2400" b="1" dirty="0">
                <a:solidFill>
                  <a:schemeClr val="accent3">
                    <a:lumMod val="60000"/>
                    <a:lumOff val="40000"/>
                  </a:schemeClr>
                </a:solidFill>
                <a:latin typeface="Arial" pitchFamily="34" charset="0"/>
                <a:cs typeface="Arial" pitchFamily="34" charset="0"/>
              </a:rPr>
              <a:t/>
            </a:r>
            <a:br>
              <a:rPr lang="eu-ES" sz="2400" b="1" dirty="0">
                <a:solidFill>
                  <a:schemeClr val="accent3">
                    <a:lumMod val="60000"/>
                    <a:lumOff val="40000"/>
                  </a:schemeClr>
                </a:solidFill>
                <a:latin typeface="Arial" pitchFamily="34" charset="0"/>
                <a:cs typeface="Arial" pitchFamily="34" charset="0"/>
              </a:rPr>
            </a:br>
            <a:endParaRPr lang="eu-ES" sz="24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0" y="836712"/>
            <a:ext cx="9144000" cy="6021288"/>
          </a:xfrm>
          <a:solidFill>
            <a:schemeClr val="tx1"/>
          </a:solidFill>
        </p:spPr>
        <p:txBody>
          <a:bodyPr>
            <a:normAutofit lnSpcReduction="10000"/>
          </a:bodyPr>
          <a:lstStyle/>
          <a:p>
            <a:pPr marL="0" indent="0" algn="just">
              <a:buNone/>
            </a:pPr>
            <a:r>
              <a:rPr lang="eu-ES" sz="2400" dirty="0" smtClean="0">
                <a:solidFill>
                  <a:schemeClr val="bg1"/>
                </a:solidFill>
              </a:rPr>
              <a:t>-</a:t>
            </a:r>
            <a:r>
              <a:rPr lang="eu-ES" sz="2400" i="1" dirty="0" smtClean="0">
                <a:solidFill>
                  <a:schemeClr val="bg1"/>
                </a:solidFill>
              </a:rPr>
              <a:t>La </a:t>
            </a:r>
            <a:r>
              <a:rPr lang="eu-ES" sz="2400" i="1" dirty="0" err="1" smtClean="0">
                <a:solidFill>
                  <a:schemeClr val="bg1"/>
                </a:solidFill>
              </a:rPr>
              <a:t>muerte</a:t>
            </a:r>
            <a:r>
              <a:rPr lang="eu-ES" sz="2400" i="1" dirty="0" smtClean="0">
                <a:solidFill>
                  <a:schemeClr val="bg1"/>
                </a:solidFill>
              </a:rPr>
              <a:t> un </a:t>
            </a:r>
            <a:r>
              <a:rPr lang="eu-ES" sz="2400" i="1" dirty="0" err="1" smtClean="0">
                <a:solidFill>
                  <a:schemeClr val="bg1"/>
                </a:solidFill>
              </a:rPr>
              <a:t>amanecer</a:t>
            </a:r>
            <a:r>
              <a:rPr lang="eu-ES" sz="2400" i="1" dirty="0" smtClean="0">
                <a:solidFill>
                  <a:schemeClr val="bg1"/>
                </a:solidFill>
              </a:rPr>
              <a:t>.(</a:t>
            </a:r>
            <a:r>
              <a:rPr lang="eu-ES" sz="2400" dirty="0" smtClean="0">
                <a:solidFill>
                  <a:schemeClr val="bg1"/>
                </a:solidFill>
              </a:rPr>
              <a:t>1984</a:t>
            </a:r>
            <a:r>
              <a:rPr lang="eu-ES" sz="2400" i="1" dirty="0" smtClean="0">
                <a:solidFill>
                  <a:schemeClr val="bg1"/>
                </a:solidFill>
              </a:rPr>
              <a:t> ).Los </a:t>
            </a:r>
            <a:r>
              <a:rPr lang="eu-ES" sz="2400" i="1" dirty="0" err="1" smtClean="0">
                <a:solidFill>
                  <a:schemeClr val="bg1"/>
                </a:solidFill>
              </a:rPr>
              <a:t>niños</a:t>
            </a:r>
            <a:r>
              <a:rPr lang="eu-ES" sz="2400" i="1" dirty="0" smtClean="0">
                <a:solidFill>
                  <a:schemeClr val="bg1"/>
                </a:solidFill>
              </a:rPr>
              <a:t> y la </a:t>
            </a:r>
            <a:r>
              <a:rPr lang="eu-ES" sz="2400" i="1" dirty="0" err="1" smtClean="0">
                <a:solidFill>
                  <a:schemeClr val="bg1"/>
                </a:solidFill>
              </a:rPr>
              <a:t>muerte</a:t>
            </a:r>
            <a:r>
              <a:rPr lang="eu-ES" sz="2400" i="1" dirty="0" smtClean="0">
                <a:solidFill>
                  <a:schemeClr val="bg1"/>
                </a:solidFill>
              </a:rPr>
              <a:t> (</a:t>
            </a:r>
            <a:r>
              <a:rPr lang="eu-ES" sz="2400" dirty="0" smtClean="0">
                <a:solidFill>
                  <a:schemeClr val="bg1"/>
                </a:solidFill>
              </a:rPr>
              <a:t>1983)…</a:t>
            </a:r>
            <a:r>
              <a:rPr lang="eu-ES" sz="2400" dirty="0" err="1" smtClean="0">
                <a:solidFill>
                  <a:schemeClr val="bg1"/>
                </a:solidFill>
              </a:rPr>
              <a:t>Elisabeth</a:t>
            </a:r>
            <a:endParaRPr lang="eu-ES" sz="2400" dirty="0" smtClean="0">
              <a:solidFill>
                <a:schemeClr val="bg1"/>
              </a:solidFill>
            </a:endParaRPr>
          </a:p>
          <a:p>
            <a:pPr marL="0" indent="0" algn="just">
              <a:buNone/>
            </a:pPr>
            <a:r>
              <a:rPr lang="eu-ES" sz="2400" dirty="0" err="1" smtClean="0">
                <a:solidFill>
                  <a:schemeClr val="bg1"/>
                </a:solidFill>
              </a:rPr>
              <a:t>Kübler</a:t>
            </a:r>
            <a:r>
              <a:rPr lang="eu-ES" sz="2400" dirty="0" smtClean="0">
                <a:solidFill>
                  <a:schemeClr val="bg1"/>
                </a:solidFill>
              </a:rPr>
              <a:t>- Ross.</a:t>
            </a:r>
          </a:p>
          <a:p>
            <a:pPr marL="0" indent="0" algn="just">
              <a:buNone/>
            </a:pPr>
            <a:r>
              <a:rPr lang="eu-ES" sz="2400" dirty="0" smtClean="0">
                <a:solidFill>
                  <a:schemeClr val="bg1"/>
                </a:solidFill>
              </a:rPr>
              <a:t>-</a:t>
            </a:r>
            <a:r>
              <a:rPr lang="eu-ES" sz="2400" i="1" dirty="0" smtClean="0">
                <a:solidFill>
                  <a:schemeClr val="bg1"/>
                </a:solidFill>
              </a:rPr>
              <a:t>Te lo </a:t>
            </a:r>
            <a:r>
              <a:rPr lang="eu-ES" sz="2400" i="1" dirty="0" err="1" smtClean="0">
                <a:solidFill>
                  <a:schemeClr val="bg1"/>
                </a:solidFill>
              </a:rPr>
              <a:t>contaré</a:t>
            </a:r>
            <a:r>
              <a:rPr lang="eu-ES" sz="2400" i="1" dirty="0" smtClean="0">
                <a:solidFill>
                  <a:schemeClr val="bg1"/>
                </a:solidFill>
              </a:rPr>
              <a:t> </a:t>
            </a:r>
            <a:r>
              <a:rPr lang="eu-ES" sz="2400" i="1" dirty="0" err="1" smtClean="0">
                <a:solidFill>
                  <a:schemeClr val="bg1"/>
                </a:solidFill>
              </a:rPr>
              <a:t>en</a:t>
            </a:r>
            <a:r>
              <a:rPr lang="eu-ES" sz="2400" i="1" dirty="0" smtClean="0">
                <a:solidFill>
                  <a:schemeClr val="bg1"/>
                </a:solidFill>
              </a:rPr>
              <a:t> un </a:t>
            </a:r>
            <a:r>
              <a:rPr lang="eu-ES" sz="2400" i="1" dirty="0" err="1" smtClean="0">
                <a:solidFill>
                  <a:schemeClr val="bg1"/>
                </a:solidFill>
              </a:rPr>
              <a:t>viaje.</a:t>
            </a:r>
            <a:r>
              <a:rPr lang="eu-ES" sz="2400" dirty="0" err="1" smtClean="0">
                <a:solidFill>
                  <a:schemeClr val="bg1"/>
                </a:solidFill>
              </a:rPr>
              <a:t>Carlos</a:t>
            </a:r>
            <a:r>
              <a:rPr lang="eu-ES" sz="2400" dirty="0" smtClean="0">
                <a:solidFill>
                  <a:schemeClr val="bg1"/>
                </a:solidFill>
              </a:rPr>
              <a:t> </a:t>
            </a:r>
            <a:r>
              <a:rPr lang="eu-ES" sz="2400" dirty="0" err="1" smtClean="0">
                <a:solidFill>
                  <a:schemeClr val="bg1"/>
                </a:solidFill>
              </a:rPr>
              <a:t>Garrido</a:t>
            </a:r>
            <a:r>
              <a:rPr lang="eu-ES" sz="2400" dirty="0" smtClean="0">
                <a:solidFill>
                  <a:schemeClr val="bg1"/>
                </a:solidFill>
              </a:rPr>
              <a:t> (2002).</a:t>
            </a:r>
          </a:p>
          <a:p>
            <a:pPr marL="0" indent="0" algn="just">
              <a:buNone/>
            </a:pPr>
            <a:r>
              <a:rPr lang="eu-ES" sz="2400" dirty="0" smtClean="0">
                <a:solidFill>
                  <a:schemeClr val="bg1"/>
                </a:solidFill>
              </a:rPr>
              <a:t>- </a:t>
            </a:r>
            <a:r>
              <a:rPr lang="eu-ES" sz="2400" i="1" dirty="0" err="1" smtClean="0">
                <a:solidFill>
                  <a:schemeClr val="bg1"/>
                </a:solidFill>
              </a:rPr>
              <a:t>Polvo</a:t>
            </a:r>
            <a:r>
              <a:rPr lang="eu-ES" sz="2400" i="1" dirty="0" smtClean="0">
                <a:solidFill>
                  <a:schemeClr val="bg1"/>
                </a:solidFill>
              </a:rPr>
              <a:t> </a:t>
            </a:r>
            <a:r>
              <a:rPr lang="eu-ES" sz="2400" i="1" dirty="0" err="1" smtClean="0">
                <a:solidFill>
                  <a:schemeClr val="bg1"/>
                </a:solidFill>
              </a:rPr>
              <a:t>eres</a:t>
            </a:r>
            <a:r>
              <a:rPr lang="eu-ES" sz="2400" i="1" dirty="0" smtClean="0">
                <a:solidFill>
                  <a:schemeClr val="bg1"/>
                </a:solidFill>
              </a:rPr>
              <a:t> .</a:t>
            </a:r>
            <a:r>
              <a:rPr lang="eu-ES" sz="2400" dirty="0" err="1" smtClean="0">
                <a:solidFill>
                  <a:schemeClr val="bg1"/>
                </a:solidFill>
              </a:rPr>
              <a:t>Nieves</a:t>
            </a:r>
            <a:r>
              <a:rPr lang="eu-ES" sz="2400" dirty="0" smtClean="0">
                <a:solidFill>
                  <a:schemeClr val="bg1"/>
                </a:solidFill>
              </a:rPr>
              <a:t> </a:t>
            </a:r>
            <a:r>
              <a:rPr lang="eu-ES" sz="2400" dirty="0" err="1" smtClean="0">
                <a:solidFill>
                  <a:schemeClr val="bg1"/>
                </a:solidFill>
              </a:rPr>
              <a:t>Concostrina</a:t>
            </a:r>
            <a:r>
              <a:rPr lang="eu-ES" sz="2400" dirty="0" smtClean="0">
                <a:solidFill>
                  <a:schemeClr val="bg1"/>
                </a:solidFill>
              </a:rPr>
              <a:t> (2008).</a:t>
            </a:r>
          </a:p>
          <a:p>
            <a:pPr marL="0" indent="0" algn="just">
              <a:buNone/>
            </a:pPr>
            <a:r>
              <a:rPr lang="eu-ES" sz="2400" b="1" i="1" dirty="0" smtClean="0">
                <a:solidFill>
                  <a:schemeClr val="bg1"/>
                </a:solidFill>
              </a:rPr>
              <a:t>b) Gizaki espezieak. </a:t>
            </a:r>
            <a:r>
              <a:rPr lang="eu-ES" sz="2400" dirty="0" smtClean="0">
                <a:solidFill>
                  <a:schemeClr val="bg1"/>
                </a:solidFill>
              </a:rPr>
              <a:t>Ikasgelan </a:t>
            </a:r>
            <a:r>
              <a:rPr lang="eu-ES" sz="2400" i="1" dirty="0" smtClean="0">
                <a:solidFill>
                  <a:schemeClr val="bg1"/>
                </a:solidFill>
              </a:rPr>
              <a:t>hasierako taldeak </a:t>
            </a:r>
            <a:r>
              <a:rPr lang="eu-ES" sz="2400" dirty="0" smtClean="0">
                <a:solidFill>
                  <a:schemeClr val="bg1"/>
                </a:solidFill>
              </a:rPr>
              <a:t>eta </a:t>
            </a:r>
            <a:r>
              <a:rPr lang="eu-ES" sz="2400" i="1" dirty="0" smtClean="0">
                <a:solidFill>
                  <a:schemeClr val="bg1"/>
                </a:solidFill>
              </a:rPr>
              <a:t>aditu taldeak </a:t>
            </a:r>
            <a:r>
              <a:rPr lang="eu-ES" sz="2400" dirty="0" smtClean="0">
                <a:solidFill>
                  <a:schemeClr val="bg1"/>
                </a:solidFill>
              </a:rPr>
              <a:t>antolatuko dira. Aditu talde bakoitzak  bi gizaki espezien inguruko informazioa jasoko du( non aurkitua izan zen , bere datazioa, ezaugarri fisikoak, elikadura mota,  kultura, desagerpen arrazoiak…).Laburpen , eskema, kontzeptuzko mapa edo egin ondoren,  aditu bakoitzari dagokion hasierako taldean azalduko da. Aipaturiko  gizaki espezieak </a:t>
            </a:r>
            <a:r>
              <a:rPr lang="eu-ES" sz="2400" i="1" dirty="0" smtClean="0">
                <a:solidFill>
                  <a:schemeClr val="bg1"/>
                </a:solidFill>
              </a:rPr>
              <a:t>Homo </a:t>
            </a:r>
            <a:r>
              <a:rPr lang="eu-ES" sz="2400" i="1" dirty="0" err="1" smtClean="0">
                <a:solidFill>
                  <a:schemeClr val="bg1"/>
                </a:solidFill>
              </a:rPr>
              <a:t>Habilis;Homo</a:t>
            </a:r>
            <a:r>
              <a:rPr lang="eu-ES" sz="2400" i="1" dirty="0" smtClean="0">
                <a:solidFill>
                  <a:schemeClr val="bg1"/>
                </a:solidFill>
              </a:rPr>
              <a:t> </a:t>
            </a:r>
            <a:r>
              <a:rPr lang="eu-ES" sz="2400" i="1" dirty="0" err="1" smtClean="0">
                <a:solidFill>
                  <a:schemeClr val="bg1"/>
                </a:solidFill>
              </a:rPr>
              <a:t>Rudolfensis</a:t>
            </a:r>
            <a:r>
              <a:rPr lang="eu-ES" sz="2400" i="1" dirty="0" smtClean="0">
                <a:solidFill>
                  <a:schemeClr val="bg1"/>
                </a:solidFill>
              </a:rPr>
              <a:t>; Homo </a:t>
            </a:r>
            <a:r>
              <a:rPr lang="eu-ES" sz="2400" i="1" dirty="0" err="1" smtClean="0">
                <a:solidFill>
                  <a:schemeClr val="bg1"/>
                </a:solidFill>
              </a:rPr>
              <a:t>Ergaster</a:t>
            </a:r>
            <a:r>
              <a:rPr lang="eu-ES" sz="2400" i="1" dirty="0" smtClean="0">
                <a:solidFill>
                  <a:schemeClr val="bg1"/>
                </a:solidFill>
              </a:rPr>
              <a:t>; Homo </a:t>
            </a:r>
            <a:r>
              <a:rPr lang="eu-ES" sz="2400" i="1" dirty="0" err="1" smtClean="0">
                <a:solidFill>
                  <a:schemeClr val="bg1"/>
                </a:solidFill>
              </a:rPr>
              <a:t>Georgicus;Homo</a:t>
            </a:r>
            <a:r>
              <a:rPr lang="eu-ES" sz="2400" i="1" dirty="0" smtClean="0">
                <a:solidFill>
                  <a:schemeClr val="bg1"/>
                </a:solidFill>
              </a:rPr>
              <a:t> </a:t>
            </a:r>
            <a:r>
              <a:rPr lang="eu-ES" sz="2400" i="1" dirty="0" err="1" smtClean="0">
                <a:solidFill>
                  <a:schemeClr val="bg1"/>
                </a:solidFill>
              </a:rPr>
              <a:t>Erectus;Homo</a:t>
            </a:r>
            <a:r>
              <a:rPr lang="eu-ES" sz="2400" i="1" dirty="0" smtClean="0">
                <a:solidFill>
                  <a:schemeClr val="bg1"/>
                </a:solidFill>
              </a:rPr>
              <a:t> </a:t>
            </a:r>
            <a:r>
              <a:rPr lang="eu-ES" sz="2400" i="1" dirty="0" err="1" smtClean="0">
                <a:solidFill>
                  <a:schemeClr val="bg1"/>
                </a:solidFill>
              </a:rPr>
              <a:t>Antecessor</a:t>
            </a:r>
            <a:r>
              <a:rPr lang="eu-ES" sz="2400" i="1" dirty="0" smtClean="0">
                <a:solidFill>
                  <a:schemeClr val="bg1"/>
                </a:solidFill>
              </a:rPr>
              <a:t>; Homo </a:t>
            </a:r>
            <a:r>
              <a:rPr lang="eu-ES" sz="2400" i="1" dirty="0" err="1" smtClean="0">
                <a:solidFill>
                  <a:schemeClr val="bg1"/>
                </a:solidFill>
              </a:rPr>
              <a:t>Heildelbergensis;Homo</a:t>
            </a:r>
            <a:r>
              <a:rPr lang="eu-ES" sz="2400" i="1" dirty="0" smtClean="0">
                <a:solidFill>
                  <a:schemeClr val="bg1"/>
                </a:solidFill>
              </a:rPr>
              <a:t> </a:t>
            </a:r>
            <a:r>
              <a:rPr lang="eu-ES" sz="2400" i="1" dirty="0" err="1" smtClean="0">
                <a:solidFill>
                  <a:schemeClr val="bg1"/>
                </a:solidFill>
              </a:rPr>
              <a:t>Neanderthalis</a:t>
            </a:r>
            <a:r>
              <a:rPr lang="eu-ES" sz="2400" i="1" dirty="0" smtClean="0">
                <a:solidFill>
                  <a:schemeClr val="bg1"/>
                </a:solidFill>
              </a:rPr>
              <a:t>; Homo </a:t>
            </a:r>
            <a:r>
              <a:rPr lang="eu-ES" sz="2400" i="1" dirty="0" err="1" smtClean="0">
                <a:solidFill>
                  <a:schemeClr val="bg1"/>
                </a:solidFill>
              </a:rPr>
              <a:t>Rhodesiensis</a:t>
            </a:r>
            <a:r>
              <a:rPr lang="eu-ES" sz="2400" i="1" dirty="0" smtClean="0">
                <a:solidFill>
                  <a:schemeClr val="bg1"/>
                </a:solidFill>
              </a:rPr>
              <a:t> eta Homo </a:t>
            </a:r>
            <a:r>
              <a:rPr lang="eu-ES" sz="2400" i="1" dirty="0" err="1" smtClean="0">
                <a:solidFill>
                  <a:schemeClr val="bg1"/>
                </a:solidFill>
              </a:rPr>
              <a:t>Sapiens</a:t>
            </a:r>
            <a:r>
              <a:rPr lang="eu-ES" sz="2400" i="1" dirty="0" smtClean="0">
                <a:solidFill>
                  <a:schemeClr val="bg1"/>
                </a:solidFill>
              </a:rPr>
              <a:t> </a:t>
            </a:r>
            <a:r>
              <a:rPr lang="eu-ES" sz="2400" dirty="0" smtClean="0">
                <a:solidFill>
                  <a:schemeClr val="bg1"/>
                </a:solidFill>
              </a:rPr>
              <a:t>izan daitezke.</a:t>
            </a:r>
          </a:p>
          <a:p>
            <a:pPr marL="0" indent="0" algn="just">
              <a:buNone/>
            </a:pPr>
            <a:r>
              <a:rPr lang="eu-ES" sz="2400" b="1" i="1" dirty="0" smtClean="0">
                <a:solidFill>
                  <a:schemeClr val="bg1"/>
                </a:solidFill>
              </a:rPr>
              <a:t>c)Eskelak eta Hilartitzak. </a:t>
            </a:r>
            <a:r>
              <a:rPr lang="eu-ES" sz="2400" dirty="0" smtClean="0">
                <a:solidFill>
                  <a:schemeClr val="bg1"/>
                </a:solidFill>
              </a:rPr>
              <a:t>Ikasle batzuk eskeleei buruzko aurkezpen bat</a:t>
            </a:r>
          </a:p>
          <a:p>
            <a:pPr marL="0" indent="0" algn="just">
              <a:buNone/>
            </a:pPr>
            <a:r>
              <a:rPr lang="eu-ES" sz="2400" dirty="0">
                <a:solidFill>
                  <a:schemeClr val="bg1"/>
                </a:solidFill>
              </a:rPr>
              <a:t>b</a:t>
            </a:r>
            <a:r>
              <a:rPr lang="eu-ES" sz="2400" dirty="0" smtClean="0">
                <a:solidFill>
                  <a:schemeClr val="bg1"/>
                </a:solidFill>
              </a:rPr>
              <a:t>urutuko dute non bere funtzioak, osagaiak, motak, tramiteak e.a. Beste</a:t>
            </a:r>
            <a:endParaRPr lang="eu-ES" sz="2400" dirty="0">
              <a:solidFill>
                <a:schemeClr val="bg1"/>
              </a:solidFill>
            </a:endParaRPr>
          </a:p>
        </p:txBody>
      </p:sp>
    </p:spTree>
    <p:extLst>
      <p:ext uri="{BB962C8B-B14F-4D97-AF65-F5344CB8AC3E}">
        <p14:creationId xmlns:p14="http://schemas.microsoft.com/office/powerpoint/2010/main" val="1906332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1124744"/>
          </a:xfrm>
          <a:solidFill>
            <a:schemeClr val="accent4">
              <a:lumMod val="40000"/>
              <a:lumOff val="60000"/>
            </a:schemeClr>
          </a:solidFill>
        </p:spPr>
        <p:txBody>
          <a:bodyPr>
            <a:normAutofit/>
          </a:bodyPr>
          <a:lstStyle/>
          <a:p>
            <a:r>
              <a:rPr lang="eu-ES" sz="2400" b="1" dirty="0">
                <a:solidFill>
                  <a:srgbClr val="002060"/>
                </a:solidFill>
                <a:latin typeface="Arial" pitchFamily="34" charset="0"/>
                <a:cs typeface="Arial" pitchFamily="34" charset="0"/>
              </a:rPr>
              <a:t>HERIOTZAREN HEZKUNTZA</a:t>
            </a:r>
            <a:br>
              <a:rPr lang="eu-ES" sz="2400" b="1" dirty="0">
                <a:solidFill>
                  <a:srgbClr val="002060"/>
                </a:solidFill>
                <a:latin typeface="Arial" pitchFamily="34" charset="0"/>
                <a:cs typeface="Arial" pitchFamily="34" charset="0"/>
              </a:rPr>
            </a:br>
            <a:r>
              <a:rPr lang="eu-ES" sz="2400" b="1" dirty="0">
                <a:solidFill>
                  <a:srgbClr val="002060"/>
                </a:solidFill>
                <a:latin typeface="Arial" pitchFamily="34" charset="0"/>
                <a:cs typeface="Arial" pitchFamily="34" charset="0"/>
              </a:rPr>
              <a:t>JARDUERAK</a:t>
            </a:r>
            <a:endParaRPr lang="eu-ES" sz="24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0" y="1124744"/>
            <a:ext cx="9144000" cy="5733256"/>
          </a:xfrm>
          <a:solidFill>
            <a:schemeClr val="tx1"/>
          </a:solidFill>
        </p:spPr>
        <p:txBody>
          <a:bodyPr>
            <a:normAutofit lnSpcReduction="10000"/>
          </a:bodyPr>
          <a:lstStyle/>
          <a:p>
            <a:pPr marL="0" indent="0" algn="just">
              <a:buNone/>
            </a:pPr>
            <a:r>
              <a:rPr lang="eu-ES" sz="2400" dirty="0">
                <a:solidFill>
                  <a:schemeClr val="bg1"/>
                </a:solidFill>
              </a:rPr>
              <a:t>i</a:t>
            </a:r>
            <a:r>
              <a:rPr lang="eu-ES" sz="2400" dirty="0" smtClean="0">
                <a:solidFill>
                  <a:schemeClr val="bg1"/>
                </a:solidFill>
              </a:rPr>
              <a:t>kasleek epitafio dibertigarriak, interesgarriak lortuz gero( </a:t>
            </a:r>
            <a:r>
              <a:rPr lang="eu-ES" sz="2400" dirty="0" err="1" smtClean="0">
                <a:solidFill>
                  <a:schemeClr val="bg1"/>
                </a:solidFill>
              </a:rPr>
              <a:t>Pepitafios</a:t>
            </a:r>
            <a:r>
              <a:rPr lang="eu-ES" sz="2400" dirty="0" smtClean="0">
                <a:solidFill>
                  <a:schemeClr val="bg1"/>
                </a:solidFill>
              </a:rPr>
              <a:t> </a:t>
            </a:r>
            <a:r>
              <a:rPr lang="eu-ES" sz="2400" dirty="0" err="1" smtClean="0">
                <a:solidFill>
                  <a:schemeClr val="bg1"/>
                </a:solidFill>
              </a:rPr>
              <a:t>Nieves</a:t>
            </a:r>
            <a:r>
              <a:rPr lang="eu-ES" sz="2400" dirty="0" smtClean="0">
                <a:solidFill>
                  <a:schemeClr val="bg1"/>
                </a:solidFill>
              </a:rPr>
              <a:t> </a:t>
            </a:r>
            <a:r>
              <a:rPr lang="eu-ES" sz="2400" dirty="0" err="1" smtClean="0">
                <a:solidFill>
                  <a:schemeClr val="bg1"/>
                </a:solidFill>
              </a:rPr>
              <a:t>Concostrina</a:t>
            </a:r>
            <a:r>
              <a:rPr lang="eu-ES" sz="2400" dirty="0" smtClean="0">
                <a:solidFill>
                  <a:schemeClr val="bg1"/>
                </a:solidFill>
              </a:rPr>
              <a:t> )ikasgelako hormei itsatsiko zaizkie. </a:t>
            </a:r>
            <a:r>
              <a:rPr lang="eu-ES" sz="2400" dirty="0" err="1" smtClean="0">
                <a:solidFill>
                  <a:schemeClr val="bg1"/>
                </a:solidFill>
              </a:rPr>
              <a:t>Geroagoa</a:t>
            </a:r>
            <a:r>
              <a:rPr lang="eu-ES" sz="2400" dirty="0" smtClean="0">
                <a:solidFill>
                  <a:schemeClr val="bg1"/>
                </a:solidFill>
              </a:rPr>
              <a:t> ikasleek ze epitafio bere hilobian jartzea gustatuko litzaieke errango dute .</a:t>
            </a:r>
          </a:p>
          <a:p>
            <a:pPr marL="0" indent="0" algn="just">
              <a:buNone/>
            </a:pPr>
            <a:r>
              <a:rPr lang="eu-ES" sz="2400" b="1" i="1" dirty="0" smtClean="0">
                <a:solidFill>
                  <a:schemeClr val="bg1"/>
                </a:solidFill>
              </a:rPr>
              <a:t>d)Maisuen esaldiak. </a:t>
            </a:r>
            <a:r>
              <a:rPr lang="eu-ES" sz="2400" dirty="0" smtClean="0">
                <a:solidFill>
                  <a:schemeClr val="bg1"/>
                </a:solidFill>
              </a:rPr>
              <a:t>Interneten</a:t>
            </a:r>
            <a:r>
              <a:rPr lang="eu-ES" sz="2400" b="1" i="1" dirty="0" smtClean="0">
                <a:solidFill>
                  <a:schemeClr val="bg1"/>
                </a:solidFill>
              </a:rPr>
              <a:t> “</a:t>
            </a:r>
            <a:r>
              <a:rPr lang="eu-ES" sz="2400" dirty="0">
                <a:solidFill>
                  <a:schemeClr val="bg1"/>
                </a:solidFill>
              </a:rPr>
              <a:t>M</a:t>
            </a:r>
            <a:r>
              <a:rPr lang="eu-ES" sz="2400" dirty="0" smtClean="0">
                <a:solidFill>
                  <a:schemeClr val="bg1"/>
                </a:solidFill>
              </a:rPr>
              <a:t>aisu ospetsuen “ hainbat esaldi topa daitezke . Ikasle bakoitzak 10 esaldi bere koadernoan idatzi eta bost aukeratuko ditu bere gelakideei azaltzeko. Horrezaz gain ,zenbait datu biografikoak ere emango ditu. Proposatzen diren maisuak dira :  </a:t>
            </a:r>
            <a:r>
              <a:rPr lang="eu-ES" sz="2400" dirty="0" err="1" smtClean="0">
                <a:solidFill>
                  <a:schemeClr val="bg1"/>
                </a:solidFill>
              </a:rPr>
              <a:t>Confucio</a:t>
            </a:r>
            <a:r>
              <a:rPr lang="eu-ES" sz="2400" dirty="0" smtClean="0">
                <a:solidFill>
                  <a:schemeClr val="bg1"/>
                </a:solidFill>
              </a:rPr>
              <a:t>, </a:t>
            </a:r>
            <a:r>
              <a:rPr lang="eu-ES" sz="2400" dirty="0" err="1" smtClean="0">
                <a:solidFill>
                  <a:schemeClr val="bg1"/>
                </a:solidFill>
              </a:rPr>
              <a:t>Jiddu</a:t>
            </a:r>
            <a:r>
              <a:rPr lang="eu-ES" sz="2400" dirty="0" smtClean="0">
                <a:solidFill>
                  <a:schemeClr val="bg1"/>
                </a:solidFill>
              </a:rPr>
              <a:t> </a:t>
            </a:r>
            <a:r>
              <a:rPr lang="eu-ES" sz="2400" dirty="0" err="1" smtClean="0">
                <a:solidFill>
                  <a:schemeClr val="bg1"/>
                </a:solidFill>
              </a:rPr>
              <a:t>Krisnamurti</a:t>
            </a:r>
            <a:r>
              <a:rPr lang="eu-ES" sz="2400" dirty="0" smtClean="0">
                <a:solidFill>
                  <a:schemeClr val="bg1"/>
                </a:solidFill>
              </a:rPr>
              <a:t>, Taisen </a:t>
            </a:r>
            <a:r>
              <a:rPr lang="eu-ES" sz="2400" dirty="0" err="1" smtClean="0">
                <a:solidFill>
                  <a:schemeClr val="bg1"/>
                </a:solidFill>
              </a:rPr>
              <a:t>Deshimaru</a:t>
            </a:r>
            <a:r>
              <a:rPr lang="eu-ES" sz="2400" dirty="0" smtClean="0">
                <a:solidFill>
                  <a:schemeClr val="bg1"/>
                </a:solidFill>
              </a:rPr>
              <a:t>, </a:t>
            </a:r>
            <a:r>
              <a:rPr lang="eu-ES" sz="2400" dirty="0" err="1" smtClean="0">
                <a:solidFill>
                  <a:schemeClr val="bg1"/>
                </a:solidFill>
              </a:rPr>
              <a:t>Dalai</a:t>
            </a:r>
            <a:r>
              <a:rPr lang="eu-ES" sz="2400" dirty="0" smtClean="0">
                <a:solidFill>
                  <a:schemeClr val="bg1"/>
                </a:solidFill>
              </a:rPr>
              <a:t> Lama ,</a:t>
            </a:r>
            <a:r>
              <a:rPr lang="eu-ES" sz="2400" dirty="0" err="1" smtClean="0">
                <a:solidFill>
                  <a:schemeClr val="bg1"/>
                </a:solidFill>
              </a:rPr>
              <a:t>V.E.Frankl</a:t>
            </a:r>
            <a:r>
              <a:rPr lang="eu-ES" sz="2400" dirty="0" smtClean="0">
                <a:solidFill>
                  <a:schemeClr val="bg1"/>
                </a:solidFill>
              </a:rPr>
              <a:t>, </a:t>
            </a:r>
            <a:r>
              <a:rPr lang="eu-ES" sz="2400" dirty="0" err="1" smtClean="0">
                <a:solidFill>
                  <a:schemeClr val="bg1"/>
                </a:solidFill>
              </a:rPr>
              <a:t>A.Maslow</a:t>
            </a:r>
            <a:r>
              <a:rPr lang="eu-ES" sz="2400" dirty="0" smtClean="0">
                <a:solidFill>
                  <a:schemeClr val="bg1"/>
                </a:solidFill>
              </a:rPr>
              <a:t>, Einstein; David </a:t>
            </a:r>
            <a:r>
              <a:rPr lang="eu-ES" sz="2400" dirty="0" err="1" smtClean="0">
                <a:solidFill>
                  <a:schemeClr val="bg1"/>
                </a:solidFill>
              </a:rPr>
              <a:t>Bohm</a:t>
            </a:r>
            <a:r>
              <a:rPr lang="eu-ES" sz="2400" dirty="0" smtClean="0">
                <a:solidFill>
                  <a:schemeClr val="bg1"/>
                </a:solidFill>
              </a:rPr>
              <a:t>.</a:t>
            </a:r>
          </a:p>
          <a:p>
            <a:pPr marL="0" indent="0" algn="just">
              <a:buNone/>
            </a:pPr>
            <a:r>
              <a:rPr lang="eu-ES" sz="2400" b="1" i="1" dirty="0" smtClean="0">
                <a:solidFill>
                  <a:schemeClr val="bg1"/>
                </a:solidFill>
              </a:rPr>
              <a:t>e)Azken borondateak. </a:t>
            </a:r>
            <a:r>
              <a:rPr lang="eu-ES" sz="2400" dirty="0" smtClean="0">
                <a:solidFill>
                  <a:schemeClr val="bg1"/>
                </a:solidFill>
              </a:rPr>
              <a:t>Azken  urte hauetan, bizitzako azken uneei buruzko legedian aldaketan esanguratsuak gertatu dira Erkidego eta Nazio ezberdinetan .Iradokitzen diren  egitekoak ondoko hauek  dira :</a:t>
            </a:r>
          </a:p>
          <a:p>
            <a:pPr marL="0" indent="0" algn="just">
              <a:buNone/>
            </a:pPr>
            <a:r>
              <a:rPr lang="eu-ES" sz="2400" i="1" dirty="0" smtClean="0">
                <a:solidFill>
                  <a:schemeClr val="bg1"/>
                </a:solidFill>
              </a:rPr>
              <a:t>e.1.Glosario bat burutzea .</a:t>
            </a:r>
            <a:r>
              <a:rPr lang="eu-ES" sz="2400" dirty="0" smtClean="0">
                <a:solidFill>
                  <a:schemeClr val="bg1"/>
                </a:solidFill>
              </a:rPr>
              <a:t>Eutanasia pasiboa eta aktiboa, krudelkeria terapeutikoa ,zainketa aringarriak, bizitza testamentua, aukeramen askatasuna , heriotza klinikoa, tanatologia, sedazioa, buru-hilketa…</a:t>
            </a:r>
            <a:endParaRPr lang="eu-ES" sz="2400" dirty="0">
              <a:solidFill>
                <a:schemeClr val="bg1"/>
              </a:solidFill>
            </a:endParaRPr>
          </a:p>
        </p:txBody>
      </p:sp>
    </p:spTree>
    <p:extLst>
      <p:ext uri="{BB962C8B-B14F-4D97-AF65-F5344CB8AC3E}">
        <p14:creationId xmlns:p14="http://schemas.microsoft.com/office/powerpoint/2010/main" val="3783111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1124744"/>
          </a:xfrm>
          <a:solidFill>
            <a:schemeClr val="accent4">
              <a:lumMod val="40000"/>
              <a:lumOff val="60000"/>
            </a:schemeClr>
          </a:solidFill>
        </p:spPr>
        <p:txBody>
          <a:bodyPr>
            <a:normAutofit/>
          </a:bodyPr>
          <a:lstStyle/>
          <a:p>
            <a:r>
              <a:rPr lang="eu-ES" sz="2400" b="1" dirty="0">
                <a:solidFill>
                  <a:srgbClr val="002060"/>
                </a:solidFill>
                <a:latin typeface="Arial" pitchFamily="34" charset="0"/>
                <a:cs typeface="Arial" pitchFamily="34" charset="0"/>
              </a:rPr>
              <a:t>HERIOTZAREN HEZKUNTZA</a:t>
            </a:r>
            <a:br>
              <a:rPr lang="eu-ES" sz="2400" b="1" dirty="0">
                <a:solidFill>
                  <a:srgbClr val="002060"/>
                </a:solidFill>
                <a:latin typeface="Arial" pitchFamily="34" charset="0"/>
                <a:cs typeface="Arial" pitchFamily="34" charset="0"/>
              </a:rPr>
            </a:br>
            <a:r>
              <a:rPr lang="eu-ES" sz="2400" b="1" dirty="0">
                <a:solidFill>
                  <a:srgbClr val="002060"/>
                </a:solidFill>
                <a:latin typeface="Arial" pitchFamily="34" charset="0"/>
                <a:cs typeface="Arial" pitchFamily="34" charset="0"/>
              </a:rPr>
              <a:t>JARDUERAK</a:t>
            </a:r>
            <a:endParaRPr lang="eu-ES" sz="2400" dirty="0"/>
          </a:p>
        </p:txBody>
      </p:sp>
      <p:sp>
        <p:nvSpPr>
          <p:cNvPr id="3" name="Marcador de contenido 2"/>
          <p:cNvSpPr>
            <a:spLocks noGrp="1"/>
          </p:cNvSpPr>
          <p:nvPr>
            <p:ph idx="1"/>
          </p:nvPr>
        </p:nvSpPr>
        <p:spPr>
          <a:xfrm>
            <a:off x="0" y="1124744"/>
            <a:ext cx="9144000" cy="5976664"/>
          </a:xfrm>
          <a:solidFill>
            <a:schemeClr val="tx1"/>
          </a:solidFill>
        </p:spPr>
        <p:txBody>
          <a:bodyPr>
            <a:normAutofit fontScale="92500" lnSpcReduction="10000"/>
          </a:bodyPr>
          <a:lstStyle/>
          <a:p>
            <a:pPr marL="0" indent="0">
              <a:buNone/>
            </a:pPr>
            <a:r>
              <a:rPr lang="eu-ES" sz="2400" b="1" i="1" dirty="0" smtClean="0"/>
              <a:t>e.e.2</a:t>
            </a:r>
            <a:r>
              <a:rPr lang="eu-ES" sz="2400" i="1" dirty="0" smtClean="0"/>
              <a:t>e.2.Erkidego ezberdinen legediei buruzko alderaketa ikerketa </a:t>
            </a:r>
            <a:r>
              <a:rPr lang="eu-ES" sz="2400" b="1" dirty="0" smtClean="0"/>
              <a:t>.</a:t>
            </a:r>
            <a:r>
              <a:rPr lang="eu-ES" sz="2400" dirty="0" smtClean="0">
                <a:solidFill>
                  <a:schemeClr val="bg1"/>
                </a:solidFill>
              </a:rPr>
              <a:t> </a:t>
            </a:r>
          </a:p>
          <a:p>
            <a:pPr marL="0" indent="0">
              <a:buNone/>
            </a:pPr>
            <a:r>
              <a:rPr lang="eu-ES" sz="2400" b="1" i="1" dirty="0" smtClean="0">
                <a:solidFill>
                  <a:schemeClr val="bg1"/>
                </a:solidFill>
              </a:rPr>
              <a:t>e.2.Erkidego ezberdinen legediei buruzko alderaketa ikerketa .</a:t>
            </a:r>
            <a:endParaRPr lang="eu-ES" sz="2400" b="1" i="1" dirty="0">
              <a:solidFill>
                <a:schemeClr val="bg1"/>
              </a:solidFill>
            </a:endParaRPr>
          </a:p>
          <a:p>
            <a:pPr marL="0" indent="0">
              <a:buNone/>
            </a:pPr>
            <a:r>
              <a:rPr lang="eu-ES" sz="2400" dirty="0" smtClean="0">
                <a:solidFill>
                  <a:schemeClr val="bg1"/>
                </a:solidFill>
              </a:rPr>
              <a:t>Extremadura/ Euskadi eta Errioxa/Nafarroa  ( Eliza </a:t>
            </a:r>
            <a:r>
              <a:rPr lang="eu-ES" sz="2400" dirty="0" err="1">
                <a:solidFill>
                  <a:schemeClr val="bg1"/>
                </a:solidFill>
              </a:rPr>
              <a:t>K</a:t>
            </a:r>
            <a:r>
              <a:rPr lang="eu-ES" sz="2400" dirty="0" err="1" smtClean="0">
                <a:solidFill>
                  <a:schemeClr val="bg1"/>
                </a:solidFill>
              </a:rPr>
              <a:t>atolikoarena</a:t>
            </a:r>
            <a:r>
              <a:rPr lang="eu-ES" sz="2400" dirty="0" smtClean="0">
                <a:solidFill>
                  <a:schemeClr val="bg1"/>
                </a:solidFill>
              </a:rPr>
              <a:t> ere interesgarria izan daiteke )dira proposatzen direnak.</a:t>
            </a:r>
          </a:p>
          <a:p>
            <a:pPr marL="0" indent="0">
              <a:buNone/>
            </a:pPr>
            <a:r>
              <a:rPr lang="eu-ES" sz="2400" i="1" dirty="0" smtClean="0">
                <a:solidFill>
                  <a:schemeClr val="bg1"/>
                </a:solidFill>
              </a:rPr>
              <a:t>e.3.</a:t>
            </a:r>
            <a:r>
              <a:rPr lang="eu-ES" sz="2400" i="1" dirty="0">
                <a:solidFill>
                  <a:schemeClr val="bg1"/>
                </a:solidFill>
              </a:rPr>
              <a:t> </a:t>
            </a:r>
            <a:r>
              <a:rPr lang="eu-ES" sz="2400" i="1" dirty="0" smtClean="0">
                <a:solidFill>
                  <a:schemeClr val="bg1"/>
                </a:solidFill>
              </a:rPr>
              <a:t>Nazio ezberdinen </a:t>
            </a:r>
            <a:r>
              <a:rPr lang="eu-ES" sz="2400" i="1" dirty="0">
                <a:solidFill>
                  <a:schemeClr val="bg1"/>
                </a:solidFill>
              </a:rPr>
              <a:t>legediei buruzko alderaketa ikerketa </a:t>
            </a:r>
            <a:r>
              <a:rPr lang="eu-ES" sz="2400" i="1" dirty="0" smtClean="0">
                <a:solidFill>
                  <a:schemeClr val="bg1"/>
                </a:solidFill>
              </a:rPr>
              <a:t>.</a:t>
            </a:r>
            <a:r>
              <a:rPr lang="eu-ES" sz="2400" dirty="0" smtClean="0">
                <a:solidFill>
                  <a:schemeClr val="bg1"/>
                </a:solidFill>
              </a:rPr>
              <a:t>Holanda eta Suitza .</a:t>
            </a:r>
          </a:p>
          <a:p>
            <a:pPr marL="0" indent="0">
              <a:buNone/>
            </a:pPr>
            <a:r>
              <a:rPr lang="eu-ES" sz="2400" i="1" dirty="0">
                <a:solidFill>
                  <a:schemeClr val="bg1"/>
                </a:solidFill>
              </a:rPr>
              <a:t>e</a:t>
            </a:r>
            <a:r>
              <a:rPr lang="eu-ES" sz="2400" i="1" dirty="0" smtClean="0">
                <a:solidFill>
                  <a:schemeClr val="bg1"/>
                </a:solidFill>
              </a:rPr>
              <a:t>.4.Gai horri buruzko berrien jasoketa ( </a:t>
            </a:r>
            <a:r>
              <a:rPr lang="eu-ES" sz="2400" dirty="0" smtClean="0">
                <a:solidFill>
                  <a:schemeClr val="bg1"/>
                </a:solidFill>
              </a:rPr>
              <a:t>egunkariak, telebista, irratia, aldizkariak…).</a:t>
            </a:r>
          </a:p>
          <a:p>
            <a:pPr marL="0" indent="0" algn="just">
              <a:buNone/>
            </a:pPr>
            <a:r>
              <a:rPr lang="eu-ES" sz="2400" i="1" dirty="0">
                <a:solidFill>
                  <a:schemeClr val="bg1"/>
                </a:solidFill>
              </a:rPr>
              <a:t>e</a:t>
            </a:r>
            <a:r>
              <a:rPr lang="eu-ES" sz="2400" i="1" dirty="0" smtClean="0">
                <a:solidFill>
                  <a:schemeClr val="bg1"/>
                </a:solidFill>
              </a:rPr>
              <a:t>.5.Ikasle bakoitzaren azken borondateak.</a:t>
            </a:r>
            <a:r>
              <a:rPr lang="eu-ES" sz="2400" dirty="0" smtClean="0">
                <a:solidFill>
                  <a:schemeClr val="bg1"/>
                </a:solidFill>
              </a:rPr>
              <a:t> Ikasle bakoitzak aipaturiko dokumentua idatziko du.</a:t>
            </a:r>
          </a:p>
          <a:p>
            <a:pPr marL="0" indent="0" algn="just">
              <a:buNone/>
            </a:pPr>
            <a:r>
              <a:rPr lang="eu-ES" sz="2400" b="1" i="1" dirty="0" smtClean="0">
                <a:solidFill>
                  <a:schemeClr val="bg1"/>
                </a:solidFill>
              </a:rPr>
              <a:t>f)Heriotza haratagori buruzko sinesmenak. </a:t>
            </a:r>
            <a:r>
              <a:rPr lang="eu-ES" sz="2400" dirty="0" smtClean="0">
                <a:solidFill>
                  <a:schemeClr val="bg1"/>
                </a:solidFill>
              </a:rPr>
              <a:t>Budismoa, Taoismoa, el Islam, erlijio Katolikoa, Australiako aborigenenak, Mexikoko eta </a:t>
            </a:r>
            <a:r>
              <a:rPr lang="eu-ES" sz="2400" dirty="0" err="1" smtClean="0">
                <a:solidFill>
                  <a:schemeClr val="bg1"/>
                </a:solidFill>
              </a:rPr>
              <a:t>Ertamerikakoak</a:t>
            </a:r>
            <a:r>
              <a:rPr lang="eu-ES" sz="2400" dirty="0" smtClean="0">
                <a:solidFill>
                  <a:schemeClr val="bg1"/>
                </a:solidFill>
              </a:rPr>
              <a:t>, Asiakoak, </a:t>
            </a:r>
            <a:r>
              <a:rPr lang="eu-ES" sz="2400" dirty="0" err="1" smtClean="0">
                <a:solidFill>
                  <a:schemeClr val="bg1"/>
                </a:solidFill>
              </a:rPr>
              <a:t>Elisabeth</a:t>
            </a:r>
            <a:r>
              <a:rPr lang="eu-ES" sz="2400" dirty="0" smtClean="0">
                <a:solidFill>
                  <a:schemeClr val="bg1"/>
                </a:solidFill>
              </a:rPr>
              <a:t> </a:t>
            </a:r>
            <a:r>
              <a:rPr lang="eu-ES" sz="2400" dirty="0" err="1" smtClean="0">
                <a:solidFill>
                  <a:schemeClr val="bg1"/>
                </a:solidFill>
              </a:rPr>
              <a:t>Kubbler</a:t>
            </a:r>
            <a:r>
              <a:rPr lang="eu-ES" sz="2400" dirty="0" smtClean="0">
                <a:solidFill>
                  <a:schemeClr val="bg1"/>
                </a:solidFill>
              </a:rPr>
              <a:t>-Rossen…  ikerketak. Eginkizun hau burutu ahal izateko honako liburu hauek eskuragarriak  dira :</a:t>
            </a:r>
            <a:r>
              <a:rPr lang="eu-ES" sz="2400" dirty="0" smtClean="0"/>
              <a:t>al</a:t>
            </a:r>
            <a:endParaRPr lang="eu-ES" sz="2400" dirty="0">
              <a:solidFill>
                <a:schemeClr val="bg1"/>
              </a:solidFill>
            </a:endParaRPr>
          </a:p>
          <a:p>
            <a:pPr marL="0" indent="0" algn="just">
              <a:buNone/>
            </a:pPr>
            <a:r>
              <a:rPr lang="eu-ES" sz="2400" dirty="0" smtClean="0">
                <a:solidFill>
                  <a:schemeClr val="bg1"/>
                </a:solidFill>
              </a:rPr>
              <a:t>-</a:t>
            </a:r>
            <a:r>
              <a:rPr lang="eu-ES" sz="2400" dirty="0">
                <a:solidFill>
                  <a:schemeClr val="bg1"/>
                </a:solidFill>
              </a:rPr>
              <a:t>Ibarrola Begoña .</a:t>
            </a:r>
            <a:r>
              <a:rPr lang="eu-ES" sz="2400" i="1" dirty="0" err="1">
                <a:solidFill>
                  <a:schemeClr val="bg1"/>
                </a:solidFill>
              </a:rPr>
              <a:t>Cuentos</a:t>
            </a:r>
            <a:r>
              <a:rPr lang="eu-ES" sz="2400" i="1" dirty="0">
                <a:solidFill>
                  <a:schemeClr val="bg1"/>
                </a:solidFill>
              </a:rPr>
              <a:t> para el </a:t>
            </a:r>
            <a:r>
              <a:rPr lang="eu-ES" sz="2400" i="1" dirty="0" err="1">
                <a:solidFill>
                  <a:schemeClr val="bg1"/>
                </a:solidFill>
              </a:rPr>
              <a:t>adios</a:t>
            </a:r>
            <a:r>
              <a:rPr lang="eu-ES" sz="2400" i="1" dirty="0">
                <a:solidFill>
                  <a:schemeClr val="bg1"/>
                </a:solidFill>
              </a:rPr>
              <a:t> .</a:t>
            </a:r>
            <a:r>
              <a:rPr lang="eu-ES" sz="2400" dirty="0">
                <a:solidFill>
                  <a:schemeClr val="bg1"/>
                </a:solidFill>
              </a:rPr>
              <a:t>SM </a:t>
            </a:r>
            <a:r>
              <a:rPr lang="eu-ES" sz="2400" dirty="0" smtClean="0">
                <a:solidFill>
                  <a:schemeClr val="bg1"/>
                </a:solidFill>
              </a:rPr>
              <a:t>.</a:t>
            </a:r>
          </a:p>
          <a:p>
            <a:pPr marL="0" indent="0" algn="just">
              <a:buNone/>
            </a:pPr>
            <a:r>
              <a:rPr lang="eu-ES" sz="2400" dirty="0" smtClean="0">
                <a:solidFill>
                  <a:schemeClr val="bg1"/>
                </a:solidFill>
              </a:rPr>
              <a:t>-</a:t>
            </a:r>
            <a:r>
              <a:rPr lang="eu-ES" sz="2400" dirty="0" smtClean="0"/>
              <a:t>.</a:t>
            </a:r>
            <a:r>
              <a:rPr lang="eu-ES" sz="2400" dirty="0" err="1" smtClean="0">
                <a:solidFill>
                  <a:schemeClr val="bg1"/>
                </a:solidFill>
              </a:rPr>
              <a:t>Eliade</a:t>
            </a:r>
            <a:r>
              <a:rPr lang="eu-ES" sz="2400" dirty="0" smtClean="0">
                <a:solidFill>
                  <a:schemeClr val="bg1"/>
                </a:solidFill>
              </a:rPr>
              <a:t> </a:t>
            </a:r>
            <a:r>
              <a:rPr lang="eu-ES" sz="2400" dirty="0" err="1">
                <a:solidFill>
                  <a:schemeClr val="bg1"/>
                </a:solidFill>
              </a:rPr>
              <a:t>Mircea.</a:t>
            </a:r>
            <a:r>
              <a:rPr lang="eu-ES" sz="2400" i="1" dirty="0" err="1">
                <a:solidFill>
                  <a:schemeClr val="bg1"/>
                </a:solidFill>
              </a:rPr>
              <a:t>Historia</a:t>
            </a:r>
            <a:r>
              <a:rPr lang="eu-ES" sz="2400" i="1" dirty="0">
                <a:solidFill>
                  <a:schemeClr val="bg1"/>
                </a:solidFill>
              </a:rPr>
              <a:t> de </a:t>
            </a:r>
            <a:r>
              <a:rPr lang="eu-ES" sz="2400" i="1" dirty="0" err="1">
                <a:solidFill>
                  <a:schemeClr val="bg1"/>
                </a:solidFill>
              </a:rPr>
              <a:t>las</a:t>
            </a:r>
            <a:r>
              <a:rPr lang="eu-ES" sz="2400" i="1" dirty="0">
                <a:solidFill>
                  <a:schemeClr val="bg1"/>
                </a:solidFill>
              </a:rPr>
              <a:t> </a:t>
            </a:r>
            <a:r>
              <a:rPr lang="eu-ES" sz="2400" i="1" dirty="0" err="1">
                <a:solidFill>
                  <a:schemeClr val="bg1"/>
                </a:solidFill>
              </a:rPr>
              <a:t>creencias</a:t>
            </a:r>
            <a:r>
              <a:rPr lang="eu-ES" sz="2400" i="1" dirty="0">
                <a:solidFill>
                  <a:schemeClr val="bg1"/>
                </a:solidFill>
              </a:rPr>
              <a:t>  y </a:t>
            </a:r>
            <a:r>
              <a:rPr lang="eu-ES" sz="2400" i="1" dirty="0" err="1">
                <a:solidFill>
                  <a:schemeClr val="bg1"/>
                </a:solidFill>
              </a:rPr>
              <a:t>las</a:t>
            </a:r>
            <a:r>
              <a:rPr lang="eu-ES" sz="2400" i="1" dirty="0">
                <a:solidFill>
                  <a:schemeClr val="bg1"/>
                </a:solidFill>
              </a:rPr>
              <a:t> </a:t>
            </a:r>
            <a:r>
              <a:rPr lang="eu-ES" sz="2400" i="1" dirty="0" err="1">
                <a:solidFill>
                  <a:schemeClr val="bg1"/>
                </a:solidFill>
              </a:rPr>
              <a:t>ideas</a:t>
            </a:r>
            <a:r>
              <a:rPr lang="eu-ES" sz="2400" i="1" dirty="0">
                <a:solidFill>
                  <a:schemeClr val="bg1"/>
                </a:solidFill>
              </a:rPr>
              <a:t> </a:t>
            </a:r>
            <a:r>
              <a:rPr lang="eu-ES" sz="2400" i="1" dirty="0" err="1">
                <a:solidFill>
                  <a:schemeClr val="bg1"/>
                </a:solidFill>
              </a:rPr>
              <a:t>religiosas</a:t>
            </a:r>
            <a:r>
              <a:rPr lang="eu-ES" sz="2400" i="1" dirty="0">
                <a:solidFill>
                  <a:schemeClr val="bg1"/>
                </a:solidFill>
              </a:rPr>
              <a:t> (</a:t>
            </a:r>
            <a:r>
              <a:rPr lang="eu-ES" sz="2400" dirty="0">
                <a:solidFill>
                  <a:schemeClr val="bg1"/>
                </a:solidFill>
              </a:rPr>
              <a:t>3 bolumen).</a:t>
            </a:r>
          </a:p>
          <a:p>
            <a:pPr marL="0" indent="0" algn="just">
              <a:buNone/>
            </a:pPr>
            <a:r>
              <a:rPr lang="eu-ES" sz="2400" dirty="0" smtClean="0"/>
              <a:t>2006</a:t>
            </a:r>
            <a:r>
              <a:rPr lang="eu-ES" sz="2400" dirty="0"/>
              <a:t>.</a:t>
            </a:r>
          </a:p>
          <a:p>
            <a:pPr marL="0" indent="0" algn="just">
              <a:buNone/>
            </a:pPr>
            <a:r>
              <a:rPr lang="eu-ES" sz="2400" dirty="0" smtClean="0"/>
              <a:t>teko ondoko liburuak interesgarriak izan daitezke :</a:t>
            </a:r>
            <a:endParaRPr lang="eu-ES" sz="2400" dirty="0"/>
          </a:p>
        </p:txBody>
      </p:sp>
    </p:spTree>
    <p:extLst>
      <p:ext uri="{BB962C8B-B14F-4D97-AF65-F5344CB8AC3E}">
        <p14:creationId xmlns:p14="http://schemas.microsoft.com/office/powerpoint/2010/main" val="1064854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1196752"/>
          </a:xfrm>
          <a:solidFill>
            <a:schemeClr val="accent4">
              <a:lumMod val="40000"/>
              <a:lumOff val="60000"/>
            </a:schemeClr>
          </a:solidFill>
        </p:spPr>
        <p:txBody>
          <a:bodyPr>
            <a:normAutofit/>
          </a:bodyPr>
          <a:lstStyle/>
          <a:p>
            <a:r>
              <a:rPr lang="eu-ES" sz="2400" b="1" dirty="0">
                <a:solidFill>
                  <a:srgbClr val="002060"/>
                </a:solidFill>
                <a:latin typeface="Arial" pitchFamily="34" charset="0"/>
                <a:cs typeface="Arial" pitchFamily="34" charset="0"/>
              </a:rPr>
              <a:t>HERIOTZAREN HEZKUNTZA</a:t>
            </a:r>
            <a:br>
              <a:rPr lang="eu-ES" sz="2400" b="1" dirty="0">
                <a:solidFill>
                  <a:srgbClr val="002060"/>
                </a:solidFill>
                <a:latin typeface="Arial" pitchFamily="34" charset="0"/>
                <a:cs typeface="Arial" pitchFamily="34" charset="0"/>
              </a:rPr>
            </a:br>
            <a:r>
              <a:rPr lang="eu-ES" sz="2400" b="1" dirty="0">
                <a:solidFill>
                  <a:srgbClr val="002060"/>
                </a:solidFill>
                <a:latin typeface="Arial" pitchFamily="34" charset="0"/>
                <a:cs typeface="Arial" pitchFamily="34" charset="0"/>
              </a:rPr>
              <a:t>JARDUERAK</a:t>
            </a:r>
            <a:endParaRPr lang="eu-ES" sz="2400" dirty="0"/>
          </a:p>
        </p:txBody>
      </p:sp>
      <p:sp>
        <p:nvSpPr>
          <p:cNvPr id="3" name="Marcador de contenido 2"/>
          <p:cNvSpPr>
            <a:spLocks noGrp="1"/>
          </p:cNvSpPr>
          <p:nvPr>
            <p:ph idx="1"/>
          </p:nvPr>
        </p:nvSpPr>
        <p:spPr>
          <a:xfrm>
            <a:off x="0" y="1124744"/>
            <a:ext cx="9144000" cy="5904656"/>
          </a:xfrm>
          <a:solidFill>
            <a:schemeClr val="tx1"/>
          </a:solidFill>
        </p:spPr>
        <p:txBody>
          <a:bodyPr>
            <a:normAutofit/>
          </a:bodyPr>
          <a:lstStyle/>
          <a:p>
            <a:pPr marL="0" indent="0" algn="just">
              <a:buNone/>
            </a:pPr>
            <a:r>
              <a:rPr lang="eu-ES" sz="2400" dirty="0" smtClean="0">
                <a:solidFill>
                  <a:schemeClr val="bg1"/>
                </a:solidFill>
              </a:rPr>
              <a:t>Sinesmen erlijioso ezberdinak eratuko diren taldeen artean banatuko dira . Talde bakoitzak txosten bat aurkeztuko du bere ikaskideen aurrean . Gero erlijio  edo ezberdinen arteko alderaketa burutuko da, alde komunak eta ezberdinak agerian utziz.</a:t>
            </a:r>
          </a:p>
          <a:p>
            <a:pPr marL="0" indent="0" algn="just">
              <a:buNone/>
            </a:pPr>
            <a:r>
              <a:rPr lang="eu-ES" sz="2400" b="1" i="1" dirty="0" smtClean="0">
                <a:solidFill>
                  <a:schemeClr val="bg1"/>
                </a:solidFill>
              </a:rPr>
              <a:t>g)Heriotzaren inguruko ohiturak  eta sinesmenak nire herrian .</a:t>
            </a:r>
          </a:p>
          <a:p>
            <a:pPr marL="0" indent="0" algn="just">
              <a:buNone/>
            </a:pPr>
            <a:r>
              <a:rPr lang="eu-ES" sz="2400" dirty="0" smtClean="0">
                <a:solidFill>
                  <a:schemeClr val="bg1"/>
                </a:solidFill>
              </a:rPr>
              <a:t>Bertako adineko pertsonekin mintzo eginez , herriko artxibategiez baliatuz, Interneten bilatuz … beharrezkoa den informazioa eskura daiteke .Hurrengoko gaiak landu  daitezke :</a:t>
            </a:r>
          </a:p>
          <a:p>
            <a:pPr marL="0" indent="0" algn="just">
              <a:buNone/>
            </a:pPr>
            <a:r>
              <a:rPr lang="eu-ES" sz="2400" dirty="0" smtClean="0">
                <a:solidFill>
                  <a:schemeClr val="bg1"/>
                </a:solidFill>
                <a:latin typeface="Arial" panose="020B0604020202020204" pitchFamily="34" charset="0"/>
                <a:cs typeface="Arial" panose="020B0604020202020204" pitchFamily="34" charset="0"/>
              </a:rPr>
              <a:t>♠</a:t>
            </a:r>
            <a:r>
              <a:rPr lang="eu-ES" sz="2000" dirty="0" smtClean="0">
                <a:solidFill>
                  <a:schemeClr val="bg1"/>
                </a:solidFill>
                <a:latin typeface="Arial" panose="020B0604020202020204" pitchFamily="34" charset="0"/>
                <a:cs typeface="Arial" panose="020B0604020202020204" pitchFamily="34" charset="0"/>
              </a:rPr>
              <a:t>Dolua</a:t>
            </a:r>
            <a:r>
              <a:rPr lang="eu-ES" sz="2400" dirty="0" smtClean="0">
                <a:solidFill>
                  <a:schemeClr val="bg1"/>
                </a:solidFill>
                <a:latin typeface="Arial" panose="020B0604020202020204" pitchFamily="34" charset="0"/>
                <a:cs typeface="Arial" panose="020B0604020202020204" pitchFamily="34" charset="0"/>
              </a:rPr>
              <a:t>.</a:t>
            </a:r>
          </a:p>
          <a:p>
            <a:pPr marL="0" indent="0" algn="just">
              <a:buNone/>
            </a:pPr>
            <a:r>
              <a:rPr lang="eu-ES" sz="2200" dirty="0" smtClean="0">
                <a:solidFill>
                  <a:schemeClr val="bg1"/>
                </a:solidFill>
                <a:latin typeface="Arial" panose="020B0604020202020204" pitchFamily="34" charset="0"/>
                <a:cs typeface="Arial" panose="020B0604020202020204" pitchFamily="34" charset="0"/>
              </a:rPr>
              <a:t>♠Hileta</a:t>
            </a:r>
            <a:r>
              <a:rPr lang="eu-ES" sz="2400" dirty="0" smtClean="0">
                <a:solidFill>
                  <a:schemeClr val="bg1"/>
                </a:solidFill>
                <a:latin typeface="Arial" panose="020B0604020202020204" pitchFamily="34" charset="0"/>
                <a:cs typeface="Arial" panose="020B0604020202020204" pitchFamily="34" charset="0"/>
              </a:rPr>
              <a:t>.</a:t>
            </a:r>
          </a:p>
          <a:p>
            <a:pPr marL="0" indent="0">
              <a:buNone/>
            </a:pPr>
            <a:r>
              <a:rPr lang="eu-ES" sz="2400" dirty="0">
                <a:solidFill>
                  <a:schemeClr val="bg1"/>
                </a:solidFill>
                <a:cs typeface="Arial" panose="020B0604020202020204" pitchFamily="34" charset="0"/>
              </a:rPr>
              <a:t>♠ Hilerria.</a:t>
            </a:r>
          </a:p>
          <a:p>
            <a:pPr marL="0" indent="0">
              <a:buNone/>
            </a:pPr>
            <a:r>
              <a:rPr lang="eu-ES" sz="2400" dirty="0">
                <a:solidFill>
                  <a:schemeClr val="bg1"/>
                </a:solidFill>
                <a:cs typeface="Arial" panose="020B0604020202020204" pitchFamily="34" charset="0"/>
              </a:rPr>
              <a:t>♠ Hobiratzea. Errausketa.</a:t>
            </a:r>
          </a:p>
          <a:p>
            <a:pPr marL="0" indent="0">
              <a:buNone/>
            </a:pPr>
            <a:r>
              <a:rPr lang="eu-ES" sz="2400" dirty="0">
                <a:solidFill>
                  <a:schemeClr val="bg1"/>
                </a:solidFill>
                <a:cs typeface="Arial" panose="020B0604020202020204" pitchFamily="34" charset="0"/>
              </a:rPr>
              <a:t>♠Hiletariak. </a:t>
            </a:r>
          </a:p>
          <a:p>
            <a:pPr marL="0" indent="0" algn="just">
              <a:buNone/>
            </a:pPr>
            <a:endParaRPr lang="eu-ES" sz="2400" dirty="0" smtClean="0"/>
          </a:p>
          <a:p>
            <a:pPr marL="0" indent="0">
              <a:buNone/>
            </a:pPr>
            <a:endParaRPr lang="eu-ES" sz="2400" dirty="0"/>
          </a:p>
        </p:txBody>
      </p:sp>
    </p:spTree>
    <p:extLst>
      <p:ext uri="{BB962C8B-B14F-4D97-AF65-F5344CB8AC3E}">
        <p14:creationId xmlns:p14="http://schemas.microsoft.com/office/powerpoint/2010/main" val="1686975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1196752"/>
          </a:xfrm>
          <a:solidFill>
            <a:schemeClr val="accent4">
              <a:lumMod val="40000"/>
              <a:lumOff val="60000"/>
            </a:schemeClr>
          </a:solidFill>
        </p:spPr>
        <p:txBody>
          <a:bodyPr>
            <a:normAutofit/>
          </a:bodyPr>
          <a:lstStyle/>
          <a:p>
            <a:r>
              <a:rPr lang="eu-ES" sz="2400" b="1" dirty="0">
                <a:solidFill>
                  <a:srgbClr val="002060"/>
                </a:solidFill>
                <a:latin typeface="Arial" panose="020B0604020202020204" pitchFamily="34" charset="0"/>
                <a:cs typeface="Arial" panose="020B0604020202020204" pitchFamily="34" charset="0"/>
              </a:rPr>
              <a:t>HERIOTZAREN HEZKUNTZA</a:t>
            </a:r>
            <a:br>
              <a:rPr lang="eu-ES" sz="2400" b="1" dirty="0">
                <a:solidFill>
                  <a:srgbClr val="002060"/>
                </a:solidFill>
                <a:latin typeface="Arial" panose="020B0604020202020204" pitchFamily="34" charset="0"/>
                <a:cs typeface="Arial" panose="020B0604020202020204" pitchFamily="34" charset="0"/>
              </a:rPr>
            </a:br>
            <a:r>
              <a:rPr lang="eu-ES" sz="2400" b="1" dirty="0">
                <a:solidFill>
                  <a:srgbClr val="002060"/>
                </a:solidFill>
                <a:latin typeface="Arial" panose="020B0604020202020204" pitchFamily="34" charset="0"/>
                <a:cs typeface="Arial" panose="020B0604020202020204" pitchFamily="34" charset="0"/>
              </a:rPr>
              <a:t>JARDUERAK</a:t>
            </a:r>
            <a:endParaRPr lang="eu-ES" sz="24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0" y="1196752"/>
            <a:ext cx="9144000" cy="5976664"/>
          </a:xfrm>
          <a:solidFill>
            <a:schemeClr val="tx1"/>
          </a:solidFill>
        </p:spPr>
        <p:txBody>
          <a:bodyPr>
            <a:normAutofit/>
          </a:bodyPr>
          <a:lstStyle/>
          <a:p>
            <a:pPr marL="0" indent="0">
              <a:buNone/>
            </a:pPr>
            <a:r>
              <a:rPr lang="eu-ES" sz="2400" dirty="0" smtClean="0">
                <a:solidFill>
                  <a:schemeClr val="bg1"/>
                </a:solidFill>
                <a:cs typeface="Arial" panose="020B0604020202020204" pitchFamily="34" charset="0"/>
              </a:rPr>
              <a:t>♠ Hil-jantziak.</a:t>
            </a:r>
          </a:p>
          <a:p>
            <a:pPr marL="0" indent="0">
              <a:buNone/>
            </a:pPr>
            <a:r>
              <a:rPr lang="eu-ES" sz="2400" dirty="0" smtClean="0">
                <a:solidFill>
                  <a:schemeClr val="bg1"/>
                </a:solidFill>
                <a:cs typeface="Arial" panose="020B0604020202020204" pitchFamily="34" charset="0"/>
              </a:rPr>
              <a:t>♠Kontsolamendu bazkariak .</a:t>
            </a:r>
          </a:p>
          <a:p>
            <a:pPr marL="0" indent="0">
              <a:buNone/>
            </a:pPr>
            <a:r>
              <a:rPr lang="eu-ES" sz="2400" dirty="0" smtClean="0">
                <a:solidFill>
                  <a:schemeClr val="bg1"/>
                </a:solidFill>
                <a:cs typeface="Arial" panose="020B0604020202020204" pitchFamily="34" charset="0"/>
              </a:rPr>
              <a:t>♠Heriotzaren iragarpena.</a:t>
            </a:r>
          </a:p>
          <a:p>
            <a:pPr marL="0" indent="0">
              <a:buNone/>
            </a:pPr>
            <a:r>
              <a:rPr lang="eu-ES" sz="2400" dirty="0" smtClean="0">
                <a:solidFill>
                  <a:schemeClr val="bg1"/>
                </a:solidFill>
                <a:cs typeface="Arial" panose="020B0604020202020204" pitchFamily="34" charset="0"/>
              </a:rPr>
              <a:t>♠Hileta dantza .</a:t>
            </a:r>
          </a:p>
          <a:p>
            <a:pPr marL="0" indent="0">
              <a:buNone/>
            </a:pPr>
            <a:r>
              <a:rPr lang="eu-ES" sz="2400" dirty="0" smtClean="0">
                <a:solidFill>
                  <a:schemeClr val="bg1"/>
                </a:solidFill>
                <a:latin typeface="Arial" panose="020B0604020202020204" pitchFamily="34" charset="0"/>
                <a:cs typeface="Arial" panose="020B0604020202020204" pitchFamily="34" charset="0"/>
              </a:rPr>
              <a:t>♠</a:t>
            </a:r>
            <a:r>
              <a:rPr lang="eu-ES" sz="2400" dirty="0" smtClean="0">
                <a:solidFill>
                  <a:schemeClr val="bg1"/>
                </a:solidFill>
                <a:cs typeface="Arial" panose="020B0604020202020204" pitchFamily="34" charset="0"/>
              </a:rPr>
              <a:t>Dolumina esaldiak.</a:t>
            </a:r>
          </a:p>
          <a:p>
            <a:pPr marL="0" indent="0">
              <a:buNone/>
            </a:pPr>
            <a:r>
              <a:rPr lang="eu-ES" sz="2400" dirty="0" smtClean="0">
                <a:solidFill>
                  <a:schemeClr val="bg1"/>
                </a:solidFill>
                <a:cs typeface="Arial" panose="020B0604020202020204" pitchFamily="34" charset="0"/>
              </a:rPr>
              <a:t>♠Auzokideen esku hartzea .</a:t>
            </a:r>
          </a:p>
          <a:p>
            <a:pPr marL="0" indent="0">
              <a:buNone/>
            </a:pPr>
            <a:r>
              <a:rPr lang="eu-ES" sz="2400" dirty="0" smtClean="0">
                <a:solidFill>
                  <a:schemeClr val="bg1"/>
                </a:solidFill>
                <a:cs typeface="Arial" panose="020B0604020202020204" pitchFamily="34" charset="0"/>
              </a:rPr>
              <a:t>♠Domu Santu eguna.</a:t>
            </a:r>
          </a:p>
          <a:p>
            <a:pPr marL="0" indent="0">
              <a:buNone/>
            </a:pPr>
            <a:r>
              <a:rPr lang="eu-ES" sz="2400" dirty="0" smtClean="0">
                <a:solidFill>
                  <a:schemeClr val="bg1"/>
                </a:solidFill>
                <a:cs typeface="Arial" panose="020B0604020202020204" pitchFamily="34" charset="0"/>
              </a:rPr>
              <a:t>Ikasleen jatorriaren arabeko taldeak antolatuko dira. Talde ezberdinen azalpena egin eta gero , zergatik ohiturak eta sinesmenak aldatzen diren aztertuko da .</a:t>
            </a:r>
          </a:p>
          <a:p>
            <a:pPr marL="0" indent="0">
              <a:buNone/>
            </a:pPr>
            <a:r>
              <a:rPr lang="eu-ES" sz="2400" b="1" i="1" dirty="0">
                <a:solidFill>
                  <a:schemeClr val="bg1"/>
                </a:solidFill>
              </a:rPr>
              <a:t>h)Heriotzaren inguruko errefrauen bilketa</a:t>
            </a:r>
            <a:r>
              <a:rPr lang="eu-ES" sz="2400" dirty="0">
                <a:solidFill>
                  <a:schemeClr val="bg1"/>
                </a:solidFill>
              </a:rPr>
              <a:t>. Hiru talde eratu ondoren, ikasleek euskaraz, gaztelaniaz eta ingelesaz atsotitzak jasoko dituzte .Esaera  zahar bakoitzaren esanahia aztertuko da . </a:t>
            </a:r>
            <a:r>
              <a:rPr lang="eu-ES" sz="2400" b="1" i="1" dirty="0">
                <a:solidFill>
                  <a:schemeClr val="bg1"/>
                </a:solidFill>
              </a:rPr>
              <a:t> </a:t>
            </a:r>
          </a:p>
          <a:p>
            <a:pPr marL="0" indent="0">
              <a:buNone/>
            </a:pPr>
            <a:endParaRPr lang="eu-ES" sz="2400" dirty="0">
              <a:solidFill>
                <a:schemeClr val="bg1"/>
              </a:solidFill>
            </a:endParaRPr>
          </a:p>
        </p:txBody>
      </p:sp>
    </p:spTree>
    <p:extLst>
      <p:ext uri="{BB962C8B-B14F-4D97-AF65-F5344CB8AC3E}">
        <p14:creationId xmlns:p14="http://schemas.microsoft.com/office/powerpoint/2010/main" val="2069057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1124744"/>
          </a:xfrm>
          <a:solidFill>
            <a:schemeClr val="accent4">
              <a:lumMod val="40000"/>
              <a:lumOff val="60000"/>
            </a:schemeClr>
          </a:solidFill>
        </p:spPr>
        <p:txBody>
          <a:bodyPr>
            <a:normAutofit/>
          </a:bodyPr>
          <a:lstStyle/>
          <a:p>
            <a:r>
              <a:rPr lang="eu-ES" sz="2400" b="1" dirty="0">
                <a:solidFill>
                  <a:srgbClr val="002060"/>
                </a:solidFill>
                <a:latin typeface="Arial" panose="020B0604020202020204" pitchFamily="34" charset="0"/>
                <a:cs typeface="Arial" panose="020B0604020202020204" pitchFamily="34" charset="0"/>
              </a:rPr>
              <a:t>HERIOTZAREN HEZKUNTZA</a:t>
            </a:r>
            <a:br>
              <a:rPr lang="eu-ES" sz="2400" b="1" dirty="0">
                <a:solidFill>
                  <a:srgbClr val="002060"/>
                </a:solidFill>
                <a:latin typeface="Arial" panose="020B0604020202020204" pitchFamily="34" charset="0"/>
                <a:cs typeface="Arial" panose="020B0604020202020204" pitchFamily="34" charset="0"/>
              </a:rPr>
            </a:br>
            <a:r>
              <a:rPr lang="eu-ES" sz="2400" b="1" dirty="0">
                <a:solidFill>
                  <a:srgbClr val="002060"/>
                </a:solidFill>
                <a:latin typeface="Arial" panose="020B0604020202020204" pitchFamily="34" charset="0"/>
                <a:cs typeface="Arial" panose="020B0604020202020204" pitchFamily="34" charset="0"/>
              </a:rPr>
              <a:t>JARDUERAK</a:t>
            </a:r>
            <a:endParaRPr lang="eu-ES" sz="24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0" y="1124744"/>
            <a:ext cx="9144000" cy="5733256"/>
          </a:xfrm>
          <a:solidFill>
            <a:schemeClr val="tx1"/>
          </a:solidFill>
        </p:spPr>
        <p:txBody>
          <a:bodyPr>
            <a:normAutofit/>
          </a:bodyPr>
          <a:lstStyle/>
          <a:p>
            <a:pPr marL="0" indent="0" algn="just">
              <a:buNone/>
            </a:pPr>
            <a:r>
              <a:rPr lang="eu-ES" sz="2400" b="1" i="1" dirty="0" smtClean="0">
                <a:solidFill>
                  <a:schemeClr val="bg1"/>
                </a:solidFill>
              </a:rPr>
              <a:t>i)Izarren bizitzaren zikloa. </a:t>
            </a:r>
            <a:r>
              <a:rPr lang="eu-ES" sz="2400" dirty="0" smtClean="0">
                <a:solidFill>
                  <a:schemeClr val="bg1"/>
                </a:solidFill>
              </a:rPr>
              <a:t>Ikasleek, irakaslearen gidaritzapean , izarren inguruko galdetegi bat prestatuko dute ( nola sortzen dira , ze faktoreek baldintzatzen duten bere bilakaera , zelako aldietatik igarotzen dira , nolakoa da bere heriotza , nola egiten dira behaketak….Gero Donostiako </a:t>
            </a:r>
            <a:r>
              <a:rPr lang="eu-ES" sz="2400" dirty="0">
                <a:solidFill>
                  <a:schemeClr val="bg1"/>
                </a:solidFill>
              </a:rPr>
              <a:t>Zientzia Museora, non planetario ederra </a:t>
            </a:r>
            <a:r>
              <a:rPr lang="eu-ES" sz="2400" dirty="0" smtClean="0">
                <a:solidFill>
                  <a:schemeClr val="bg1"/>
                </a:solidFill>
              </a:rPr>
              <a:t>dagoen,  irteera bat egingo dute. Bertan informazioa bilatuko dute bere galdetegia bete ahal izateko.</a:t>
            </a:r>
          </a:p>
          <a:p>
            <a:pPr marL="0" indent="0" algn="just">
              <a:buNone/>
            </a:pPr>
            <a:r>
              <a:rPr lang="eu-ES" sz="2400" b="1" i="1" dirty="0" smtClean="0">
                <a:solidFill>
                  <a:schemeClr val="bg1"/>
                </a:solidFill>
              </a:rPr>
              <a:t>j)XX mendeko genozidioen ikerketa .</a:t>
            </a:r>
            <a:r>
              <a:rPr lang="eu-ES" sz="2400" dirty="0" smtClean="0">
                <a:solidFill>
                  <a:schemeClr val="bg1"/>
                </a:solidFill>
              </a:rPr>
              <a:t>Ikasleek, taldean antolatuta,  mende horretako genozidiorik garrantzitsuenak ikertuko dituzte (Armenian, Judutarrena 2ºMunduko Gerratean, </a:t>
            </a:r>
            <a:r>
              <a:rPr lang="eu-ES" sz="2400" dirty="0" err="1" smtClean="0">
                <a:solidFill>
                  <a:schemeClr val="bg1"/>
                </a:solidFill>
              </a:rPr>
              <a:t>Jemer</a:t>
            </a:r>
            <a:r>
              <a:rPr lang="eu-ES" sz="2400" dirty="0" smtClean="0">
                <a:solidFill>
                  <a:schemeClr val="bg1"/>
                </a:solidFill>
              </a:rPr>
              <a:t> Gorriak Kanbodian , Guatemala, Ruandako </a:t>
            </a:r>
            <a:r>
              <a:rPr lang="eu-ES" sz="2400" dirty="0" err="1" smtClean="0">
                <a:solidFill>
                  <a:schemeClr val="bg1"/>
                </a:solidFill>
              </a:rPr>
              <a:t>Tutsiak</a:t>
            </a:r>
            <a:r>
              <a:rPr lang="eu-ES" sz="2400" dirty="0" smtClean="0">
                <a:solidFill>
                  <a:schemeClr val="bg1"/>
                </a:solidFill>
              </a:rPr>
              <a:t>, Sudaneko Darfur eta Bosnia </a:t>
            </a:r>
            <a:r>
              <a:rPr lang="eu-ES" sz="2400" dirty="0" err="1" smtClean="0">
                <a:solidFill>
                  <a:schemeClr val="bg1"/>
                </a:solidFill>
              </a:rPr>
              <a:t>Herzegobina</a:t>
            </a:r>
            <a:r>
              <a:rPr lang="eu-ES" sz="2400" dirty="0" smtClean="0">
                <a:solidFill>
                  <a:schemeClr val="bg1"/>
                </a:solidFill>
              </a:rPr>
              <a:t> )Honako gidoiaz baliatuz aurrera eramango da :</a:t>
            </a:r>
          </a:p>
          <a:p>
            <a:pPr marL="0" indent="0" algn="just">
              <a:buNone/>
            </a:pPr>
            <a:r>
              <a:rPr lang="eu-ES" sz="2400" b="1" i="1" dirty="0" smtClean="0">
                <a:solidFill>
                  <a:schemeClr val="bg1"/>
                </a:solidFill>
              </a:rPr>
              <a:t>●</a:t>
            </a:r>
            <a:r>
              <a:rPr lang="eu-ES" sz="2400" i="1" dirty="0" smtClean="0">
                <a:solidFill>
                  <a:schemeClr val="bg1"/>
                </a:solidFill>
              </a:rPr>
              <a:t>Aurrekari historikoak</a:t>
            </a:r>
            <a:r>
              <a:rPr lang="eu-ES" sz="2400" b="1" i="1" dirty="0" smtClean="0">
                <a:solidFill>
                  <a:schemeClr val="bg1"/>
                </a:solidFill>
              </a:rPr>
              <a:t>.</a:t>
            </a:r>
          </a:p>
          <a:p>
            <a:pPr marL="0" indent="0" algn="just">
              <a:buNone/>
            </a:pPr>
            <a:r>
              <a:rPr lang="eu-ES" sz="2400" b="1" i="1" dirty="0" smtClean="0">
                <a:solidFill>
                  <a:schemeClr val="bg1"/>
                </a:solidFill>
              </a:rPr>
              <a:t>●</a:t>
            </a:r>
            <a:r>
              <a:rPr lang="eu-ES" sz="2400" i="1" dirty="0" smtClean="0">
                <a:solidFill>
                  <a:schemeClr val="bg1"/>
                </a:solidFill>
              </a:rPr>
              <a:t>Ekintza genozidak.</a:t>
            </a:r>
            <a:endParaRPr lang="eu-ES" sz="2400" b="1" i="1" dirty="0">
              <a:solidFill>
                <a:schemeClr val="bg1"/>
              </a:solidFill>
            </a:endParaRPr>
          </a:p>
        </p:txBody>
      </p:sp>
    </p:spTree>
    <p:extLst>
      <p:ext uri="{BB962C8B-B14F-4D97-AF65-F5344CB8AC3E}">
        <p14:creationId xmlns:p14="http://schemas.microsoft.com/office/powerpoint/2010/main" val="729552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1124744"/>
          </a:xfrm>
          <a:solidFill>
            <a:schemeClr val="accent4">
              <a:lumMod val="40000"/>
              <a:lumOff val="60000"/>
            </a:schemeClr>
          </a:solidFill>
        </p:spPr>
        <p:txBody>
          <a:bodyPr>
            <a:normAutofit/>
          </a:bodyPr>
          <a:lstStyle/>
          <a:p>
            <a:r>
              <a:rPr lang="eu-ES" sz="2400" b="1" dirty="0">
                <a:solidFill>
                  <a:srgbClr val="002060"/>
                </a:solidFill>
                <a:latin typeface="Arial" panose="020B0604020202020204" pitchFamily="34" charset="0"/>
                <a:cs typeface="Arial" panose="020B0604020202020204" pitchFamily="34" charset="0"/>
              </a:rPr>
              <a:t>HERIOTZAREN HEZKUNTZA</a:t>
            </a:r>
            <a:br>
              <a:rPr lang="eu-ES" sz="2400" b="1" dirty="0">
                <a:solidFill>
                  <a:srgbClr val="002060"/>
                </a:solidFill>
                <a:latin typeface="Arial" panose="020B0604020202020204" pitchFamily="34" charset="0"/>
                <a:cs typeface="Arial" panose="020B0604020202020204" pitchFamily="34" charset="0"/>
              </a:rPr>
            </a:br>
            <a:r>
              <a:rPr lang="eu-ES" sz="2400" b="1" dirty="0">
                <a:solidFill>
                  <a:srgbClr val="002060"/>
                </a:solidFill>
                <a:latin typeface="Arial" panose="020B0604020202020204" pitchFamily="34" charset="0"/>
                <a:cs typeface="Arial" panose="020B0604020202020204" pitchFamily="34" charset="0"/>
              </a:rPr>
              <a:t>JARDUERAK</a:t>
            </a:r>
            <a:endParaRPr lang="eu-ES" sz="2400" dirty="0"/>
          </a:p>
        </p:txBody>
      </p:sp>
      <p:sp>
        <p:nvSpPr>
          <p:cNvPr id="3" name="Marcador de contenido 2"/>
          <p:cNvSpPr>
            <a:spLocks noGrp="1"/>
          </p:cNvSpPr>
          <p:nvPr>
            <p:ph idx="1"/>
          </p:nvPr>
        </p:nvSpPr>
        <p:spPr>
          <a:xfrm>
            <a:off x="0" y="1124744"/>
            <a:ext cx="9144000" cy="5733256"/>
          </a:xfrm>
          <a:solidFill>
            <a:schemeClr val="tx1"/>
          </a:solidFill>
        </p:spPr>
        <p:txBody>
          <a:bodyPr>
            <a:normAutofit/>
          </a:bodyPr>
          <a:lstStyle/>
          <a:p>
            <a:pPr marL="0" indent="0">
              <a:buNone/>
            </a:pPr>
            <a:r>
              <a:rPr lang="eu-ES" sz="2400" dirty="0" smtClean="0">
                <a:solidFill>
                  <a:schemeClr val="bg1"/>
                </a:solidFill>
                <a:cs typeface="Arial" panose="020B0604020202020204" pitchFamily="34" charset="0"/>
              </a:rPr>
              <a:t>●</a:t>
            </a:r>
            <a:r>
              <a:rPr lang="eu-ES" sz="2400" i="1" dirty="0" smtClean="0">
                <a:solidFill>
                  <a:schemeClr val="bg1"/>
                </a:solidFill>
                <a:cs typeface="Arial" panose="020B0604020202020204" pitchFamily="34" charset="0"/>
              </a:rPr>
              <a:t>Informazio iturriak.</a:t>
            </a:r>
          </a:p>
          <a:p>
            <a:pPr marL="0" indent="0">
              <a:buNone/>
            </a:pPr>
            <a:r>
              <a:rPr lang="eu-ES" sz="2400" i="1" dirty="0" smtClean="0">
                <a:solidFill>
                  <a:schemeClr val="bg1"/>
                </a:solidFill>
                <a:cs typeface="Arial" panose="020B0604020202020204" pitchFamily="34" charset="0"/>
              </a:rPr>
              <a:t>●Genozidioaren amaiera .</a:t>
            </a:r>
          </a:p>
          <a:p>
            <a:pPr marL="0" indent="0">
              <a:buNone/>
            </a:pPr>
            <a:r>
              <a:rPr lang="eu-ES" sz="2400" i="1" dirty="0" smtClean="0">
                <a:solidFill>
                  <a:schemeClr val="bg1"/>
                </a:solidFill>
                <a:cs typeface="Arial" panose="020B0604020202020204" pitchFamily="34" charset="0"/>
              </a:rPr>
              <a:t>●Bere ondorioak.</a:t>
            </a:r>
          </a:p>
          <a:p>
            <a:pPr marL="0" indent="0">
              <a:buNone/>
            </a:pPr>
            <a:r>
              <a:rPr lang="eu-ES" sz="2400" b="1" dirty="0" smtClean="0">
                <a:solidFill>
                  <a:schemeClr val="bg1"/>
                </a:solidFill>
                <a:cs typeface="Arial" panose="020B0604020202020204" pitchFamily="34" charset="0"/>
              </a:rPr>
              <a:t>Oharra.</a:t>
            </a:r>
            <a:r>
              <a:rPr lang="eu-ES" sz="2400" dirty="0" smtClean="0">
                <a:solidFill>
                  <a:schemeClr val="bg1"/>
                </a:solidFill>
                <a:cs typeface="Arial" panose="020B0604020202020204" pitchFamily="34" charset="0"/>
              </a:rPr>
              <a:t> Aurkezpen hau </a:t>
            </a:r>
            <a:r>
              <a:rPr lang="eu-ES" sz="2400" i="1" dirty="0" smtClean="0">
                <a:solidFill>
                  <a:schemeClr val="bg1"/>
                </a:solidFill>
                <a:cs typeface="Arial" panose="020B0604020202020204" pitchFamily="34" charset="0"/>
              </a:rPr>
              <a:t>“La </a:t>
            </a:r>
            <a:r>
              <a:rPr lang="eu-ES" sz="2400" i="1" dirty="0" err="1" smtClean="0">
                <a:solidFill>
                  <a:schemeClr val="bg1"/>
                </a:solidFill>
                <a:cs typeface="Arial" panose="020B0604020202020204" pitchFamily="34" charset="0"/>
              </a:rPr>
              <a:t>muerte</a:t>
            </a:r>
            <a:r>
              <a:rPr lang="eu-ES" sz="2400" i="1" dirty="0" smtClean="0">
                <a:solidFill>
                  <a:schemeClr val="bg1"/>
                </a:solidFill>
                <a:cs typeface="Arial" panose="020B0604020202020204" pitchFamily="34" charset="0"/>
              </a:rPr>
              <a:t> y su </a:t>
            </a:r>
            <a:r>
              <a:rPr lang="eu-ES" sz="2400" i="1" dirty="0" err="1" smtClean="0">
                <a:solidFill>
                  <a:schemeClr val="bg1"/>
                </a:solidFill>
                <a:cs typeface="Arial" panose="020B0604020202020204" pitchFamily="34" charset="0"/>
              </a:rPr>
              <a:t>didáctica</a:t>
            </a:r>
            <a:r>
              <a:rPr lang="eu-ES" sz="2400" i="1" dirty="0" smtClean="0">
                <a:solidFill>
                  <a:schemeClr val="bg1"/>
                </a:solidFill>
                <a:cs typeface="Arial" panose="020B0604020202020204" pitchFamily="34" charset="0"/>
              </a:rPr>
              <a:t>. Manual para la </a:t>
            </a:r>
            <a:r>
              <a:rPr lang="eu-ES" sz="2400" i="1" dirty="0" err="1" smtClean="0">
                <a:solidFill>
                  <a:schemeClr val="bg1"/>
                </a:solidFill>
                <a:cs typeface="Arial" panose="020B0604020202020204" pitchFamily="34" charset="0"/>
              </a:rPr>
              <a:t>Educación</a:t>
            </a:r>
            <a:r>
              <a:rPr lang="eu-ES" sz="2400" i="1" dirty="0" smtClean="0">
                <a:solidFill>
                  <a:schemeClr val="bg1"/>
                </a:solidFill>
                <a:cs typeface="Arial" panose="020B0604020202020204" pitchFamily="34" charset="0"/>
              </a:rPr>
              <a:t> </a:t>
            </a:r>
            <a:r>
              <a:rPr lang="eu-ES" sz="2400" i="1" dirty="0" err="1" smtClean="0">
                <a:solidFill>
                  <a:schemeClr val="bg1"/>
                </a:solidFill>
                <a:cs typeface="Arial" panose="020B0604020202020204" pitchFamily="34" charset="0"/>
              </a:rPr>
              <a:t>Infantil</a:t>
            </a:r>
            <a:r>
              <a:rPr lang="eu-ES" sz="2400" i="1" dirty="0" smtClean="0">
                <a:solidFill>
                  <a:schemeClr val="bg1"/>
                </a:solidFill>
                <a:cs typeface="Arial" panose="020B0604020202020204" pitchFamily="34" charset="0"/>
              </a:rPr>
              <a:t>, </a:t>
            </a:r>
            <a:r>
              <a:rPr lang="eu-ES" sz="2400" i="1" dirty="0" err="1" smtClean="0">
                <a:solidFill>
                  <a:schemeClr val="bg1"/>
                </a:solidFill>
                <a:cs typeface="Arial" panose="020B0604020202020204" pitchFamily="34" charset="0"/>
              </a:rPr>
              <a:t>Primaria</a:t>
            </a:r>
            <a:r>
              <a:rPr lang="eu-ES" sz="2400" i="1" dirty="0" smtClean="0">
                <a:solidFill>
                  <a:schemeClr val="bg1"/>
                </a:solidFill>
                <a:cs typeface="Arial" panose="020B0604020202020204" pitchFamily="34" charset="0"/>
              </a:rPr>
              <a:t> y </a:t>
            </a:r>
            <a:r>
              <a:rPr lang="eu-ES" sz="2400" i="1" dirty="0" err="1" smtClean="0">
                <a:solidFill>
                  <a:schemeClr val="bg1"/>
                </a:solidFill>
                <a:cs typeface="Arial" panose="020B0604020202020204" pitchFamily="34" charset="0"/>
              </a:rPr>
              <a:t>Secundaria</a:t>
            </a:r>
            <a:r>
              <a:rPr lang="eu-ES" sz="2400" i="1" dirty="0" smtClean="0">
                <a:solidFill>
                  <a:schemeClr val="bg1"/>
                </a:solidFill>
                <a:cs typeface="Arial" panose="020B0604020202020204" pitchFamily="34" charset="0"/>
              </a:rPr>
              <a:t> ”</a:t>
            </a:r>
            <a:r>
              <a:rPr lang="eu-ES" sz="2400" dirty="0" smtClean="0">
                <a:solidFill>
                  <a:schemeClr val="bg1"/>
                </a:solidFill>
                <a:cs typeface="Arial" panose="020B0604020202020204" pitchFamily="34" charset="0"/>
              </a:rPr>
              <a:t> liburuan oinarritzen da , beronen moldaketa izanik.</a:t>
            </a:r>
          </a:p>
          <a:p>
            <a:pPr marL="0" indent="0">
              <a:buNone/>
            </a:pPr>
            <a:r>
              <a:rPr lang="eu-ES" sz="2400" dirty="0" smtClean="0">
                <a:solidFill>
                  <a:schemeClr val="bg1"/>
                </a:solidFill>
                <a:cs typeface="Arial" panose="020B0604020202020204" pitchFamily="34" charset="0"/>
              </a:rPr>
              <a:t> </a:t>
            </a:r>
            <a:r>
              <a:rPr lang="eu-ES" sz="2400" dirty="0" err="1" smtClean="0">
                <a:solidFill>
                  <a:schemeClr val="bg1"/>
                </a:solidFill>
                <a:cs typeface="Arial" panose="020B0604020202020204" pitchFamily="34" charset="0"/>
              </a:rPr>
              <a:t>Errefrentzia</a:t>
            </a:r>
            <a:r>
              <a:rPr lang="eu-ES" sz="2400" dirty="0" smtClean="0">
                <a:solidFill>
                  <a:schemeClr val="bg1"/>
                </a:solidFill>
                <a:cs typeface="Arial" panose="020B0604020202020204" pitchFamily="34" charset="0"/>
              </a:rPr>
              <a:t> </a:t>
            </a:r>
            <a:r>
              <a:rPr lang="eu-ES" sz="2400" dirty="0" err="1" smtClean="0">
                <a:solidFill>
                  <a:schemeClr val="bg1"/>
                </a:solidFill>
                <a:cs typeface="Arial" panose="020B0604020202020204" pitchFamily="34" charset="0"/>
              </a:rPr>
              <a:t>osoa:Gascón</a:t>
            </a:r>
            <a:r>
              <a:rPr lang="eu-ES" sz="2400" dirty="0" smtClean="0">
                <a:solidFill>
                  <a:schemeClr val="bg1"/>
                </a:solidFill>
                <a:cs typeface="Arial" panose="020B0604020202020204" pitchFamily="34" charset="0"/>
              </a:rPr>
              <a:t> de la Herran Agustin eta </a:t>
            </a:r>
            <a:r>
              <a:rPr lang="eu-ES" sz="2400" dirty="0" err="1" smtClean="0">
                <a:solidFill>
                  <a:schemeClr val="bg1"/>
                </a:solidFill>
                <a:cs typeface="Arial" panose="020B0604020202020204" pitchFamily="34" charset="0"/>
              </a:rPr>
              <a:t>Cortina</a:t>
            </a:r>
            <a:r>
              <a:rPr lang="eu-ES" sz="2400" dirty="0" smtClean="0">
                <a:solidFill>
                  <a:schemeClr val="bg1"/>
                </a:solidFill>
                <a:cs typeface="Arial" panose="020B0604020202020204" pitchFamily="34" charset="0"/>
              </a:rPr>
              <a:t> </a:t>
            </a:r>
            <a:r>
              <a:rPr lang="eu-ES" sz="2400" dirty="0" err="1" smtClean="0">
                <a:solidFill>
                  <a:schemeClr val="bg1"/>
                </a:solidFill>
                <a:cs typeface="Arial" panose="020B0604020202020204" pitchFamily="34" charset="0"/>
              </a:rPr>
              <a:t>Selva</a:t>
            </a:r>
            <a:r>
              <a:rPr lang="eu-ES" sz="2400" dirty="0" smtClean="0">
                <a:solidFill>
                  <a:schemeClr val="bg1"/>
                </a:solidFill>
                <a:cs typeface="Arial" panose="020B0604020202020204" pitchFamily="34" charset="0"/>
              </a:rPr>
              <a:t> </a:t>
            </a:r>
            <a:r>
              <a:rPr lang="eu-ES" sz="2400" dirty="0" err="1" smtClean="0">
                <a:solidFill>
                  <a:schemeClr val="bg1"/>
                </a:solidFill>
                <a:cs typeface="Arial" panose="020B0604020202020204" pitchFamily="34" charset="0"/>
              </a:rPr>
              <a:t>Mar</a:t>
            </a:r>
            <a:r>
              <a:rPr lang="eu-ES" sz="2400" dirty="0" smtClean="0">
                <a:solidFill>
                  <a:schemeClr val="bg1"/>
                </a:solidFill>
                <a:cs typeface="Arial" panose="020B0604020202020204" pitchFamily="34" charset="0"/>
              </a:rPr>
              <a:t> </a:t>
            </a:r>
            <a:r>
              <a:rPr lang="eu-ES" sz="2400" i="1" dirty="0">
                <a:solidFill>
                  <a:schemeClr val="bg1"/>
                </a:solidFill>
                <a:cs typeface="Arial" panose="020B0604020202020204" pitchFamily="34" charset="0"/>
              </a:rPr>
              <a:t>“La </a:t>
            </a:r>
            <a:r>
              <a:rPr lang="eu-ES" sz="2400" i="1" dirty="0" err="1">
                <a:solidFill>
                  <a:schemeClr val="bg1"/>
                </a:solidFill>
                <a:cs typeface="Arial" panose="020B0604020202020204" pitchFamily="34" charset="0"/>
              </a:rPr>
              <a:t>muerte</a:t>
            </a:r>
            <a:r>
              <a:rPr lang="eu-ES" sz="2400" i="1" dirty="0">
                <a:solidFill>
                  <a:schemeClr val="bg1"/>
                </a:solidFill>
                <a:cs typeface="Arial" panose="020B0604020202020204" pitchFamily="34" charset="0"/>
              </a:rPr>
              <a:t> y su </a:t>
            </a:r>
            <a:r>
              <a:rPr lang="eu-ES" sz="2400" i="1" dirty="0" err="1">
                <a:solidFill>
                  <a:schemeClr val="bg1"/>
                </a:solidFill>
                <a:cs typeface="Arial" panose="020B0604020202020204" pitchFamily="34" charset="0"/>
              </a:rPr>
              <a:t>didáctica</a:t>
            </a:r>
            <a:r>
              <a:rPr lang="eu-ES" sz="2400" i="1" dirty="0">
                <a:solidFill>
                  <a:schemeClr val="bg1"/>
                </a:solidFill>
                <a:cs typeface="Arial" panose="020B0604020202020204" pitchFamily="34" charset="0"/>
              </a:rPr>
              <a:t>. Manual para la </a:t>
            </a:r>
            <a:r>
              <a:rPr lang="eu-ES" sz="2400" i="1" dirty="0" err="1">
                <a:solidFill>
                  <a:schemeClr val="bg1"/>
                </a:solidFill>
                <a:cs typeface="Arial" panose="020B0604020202020204" pitchFamily="34" charset="0"/>
              </a:rPr>
              <a:t>Educación</a:t>
            </a:r>
            <a:r>
              <a:rPr lang="eu-ES" sz="2400" i="1" dirty="0">
                <a:solidFill>
                  <a:schemeClr val="bg1"/>
                </a:solidFill>
                <a:cs typeface="Arial" panose="020B0604020202020204" pitchFamily="34" charset="0"/>
              </a:rPr>
              <a:t> </a:t>
            </a:r>
            <a:r>
              <a:rPr lang="eu-ES" sz="2400" i="1" dirty="0" err="1">
                <a:solidFill>
                  <a:schemeClr val="bg1"/>
                </a:solidFill>
                <a:cs typeface="Arial" panose="020B0604020202020204" pitchFamily="34" charset="0"/>
              </a:rPr>
              <a:t>Infantil</a:t>
            </a:r>
            <a:r>
              <a:rPr lang="eu-ES" sz="2400" i="1" dirty="0">
                <a:solidFill>
                  <a:schemeClr val="bg1"/>
                </a:solidFill>
                <a:cs typeface="Arial" panose="020B0604020202020204" pitchFamily="34" charset="0"/>
              </a:rPr>
              <a:t>, </a:t>
            </a:r>
            <a:r>
              <a:rPr lang="eu-ES" sz="2400" i="1" dirty="0" err="1">
                <a:solidFill>
                  <a:schemeClr val="bg1"/>
                </a:solidFill>
                <a:cs typeface="Arial" panose="020B0604020202020204" pitchFamily="34" charset="0"/>
              </a:rPr>
              <a:t>Primaria</a:t>
            </a:r>
            <a:r>
              <a:rPr lang="eu-ES" sz="2400" i="1" dirty="0">
                <a:solidFill>
                  <a:schemeClr val="bg1"/>
                </a:solidFill>
                <a:cs typeface="Arial" panose="020B0604020202020204" pitchFamily="34" charset="0"/>
              </a:rPr>
              <a:t> y </a:t>
            </a:r>
            <a:r>
              <a:rPr lang="eu-ES" sz="2400" i="1" dirty="0" err="1">
                <a:solidFill>
                  <a:schemeClr val="bg1"/>
                </a:solidFill>
                <a:cs typeface="Arial" panose="020B0604020202020204" pitchFamily="34" charset="0"/>
              </a:rPr>
              <a:t>Secundaria</a:t>
            </a:r>
            <a:r>
              <a:rPr lang="eu-ES" sz="2400" i="1" dirty="0">
                <a:solidFill>
                  <a:schemeClr val="bg1"/>
                </a:solidFill>
                <a:cs typeface="Arial" panose="020B0604020202020204" pitchFamily="34" charset="0"/>
              </a:rPr>
              <a:t> ”</a:t>
            </a:r>
            <a:r>
              <a:rPr lang="eu-ES" sz="2400" dirty="0">
                <a:solidFill>
                  <a:schemeClr val="bg1"/>
                </a:solidFill>
                <a:cs typeface="Arial" panose="020B0604020202020204" pitchFamily="34" charset="0"/>
              </a:rPr>
              <a:t> </a:t>
            </a:r>
            <a:r>
              <a:rPr lang="eu-ES" sz="2400" dirty="0" err="1" smtClean="0">
                <a:solidFill>
                  <a:schemeClr val="bg1"/>
                </a:solidFill>
                <a:cs typeface="Arial" panose="020B0604020202020204" pitchFamily="34" charset="0"/>
              </a:rPr>
              <a:t>Univertsitas</a:t>
            </a:r>
            <a:r>
              <a:rPr lang="eu-ES" sz="2400" dirty="0" smtClean="0">
                <a:solidFill>
                  <a:schemeClr val="bg1"/>
                </a:solidFill>
                <a:cs typeface="Arial" panose="020B0604020202020204" pitchFamily="34" charset="0"/>
              </a:rPr>
              <a:t> , S.A.2006 . </a:t>
            </a:r>
            <a:r>
              <a:rPr lang="eu-ES" sz="2400" dirty="0" err="1" smtClean="0">
                <a:solidFill>
                  <a:schemeClr val="bg1"/>
                </a:solidFill>
                <a:cs typeface="Arial" panose="020B0604020202020204" pitchFamily="34" charset="0"/>
              </a:rPr>
              <a:t>Madrid</a:t>
            </a:r>
            <a:r>
              <a:rPr lang="eu-ES" sz="2400" dirty="0" smtClean="0">
                <a:solidFill>
                  <a:schemeClr val="bg1"/>
                </a:solidFill>
                <a:cs typeface="Arial" panose="020B0604020202020204" pitchFamily="34" charset="0"/>
              </a:rPr>
              <a:t> .</a:t>
            </a:r>
            <a:endParaRPr lang="eu-ES" sz="2400" i="1" dirty="0">
              <a:solidFill>
                <a:schemeClr val="bg1"/>
              </a:solidFill>
              <a:cs typeface="Arial" panose="020B0604020202020204" pitchFamily="34" charset="0"/>
            </a:endParaRPr>
          </a:p>
          <a:p>
            <a:pPr marL="0" indent="0">
              <a:buNone/>
            </a:pPr>
            <a:endParaRPr lang="eu-ES" sz="2400" i="1" dirty="0">
              <a:solidFill>
                <a:schemeClr val="bg1"/>
              </a:solidFill>
              <a:cs typeface="Arial" panose="020B0604020202020204" pitchFamily="34" charset="0"/>
            </a:endParaRPr>
          </a:p>
          <a:p>
            <a:pPr marL="0" indent="0">
              <a:buNone/>
            </a:pPr>
            <a:endParaRPr lang="eu-ES" sz="2400" i="1" dirty="0">
              <a:solidFill>
                <a:srgbClr val="FF0000"/>
              </a:solidFill>
              <a:cs typeface="Arial" panose="020B0604020202020204" pitchFamily="34" charset="0"/>
            </a:endParaRPr>
          </a:p>
        </p:txBody>
      </p:sp>
    </p:spTree>
    <p:extLst>
      <p:ext uri="{BB962C8B-B14F-4D97-AF65-F5344CB8AC3E}">
        <p14:creationId xmlns:p14="http://schemas.microsoft.com/office/powerpoint/2010/main" val="428919730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1900</TotalTime>
  <Words>2305</Words>
  <Application>Microsoft Office PowerPoint</Application>
  <PresentationFormat>Presentación en pantalla (4:3)</PresentationFormat>
  <Paragraphs>124</Paragraphs>
  <Slides>19</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19</vt:i4>
      </vt:variant>
    </vt:vector>
  </HeadingPairs>
  <TitlesOfParts>
    <vt:vector size="22" baseType="lpstr">
      <vt:lpstr>Arial</vt:lpstr>
      <vt:lpstr>Calibri</vt:lpstr>
      <vt:lpstr>Tema de Office</vt:lpstr>
      <vt:lpstr>HERIOTZAREN HEZKUNTZA JARDUERAK</vt:lpstr>
      <vt:lpstr>HERIOTZAREN HEZKUNTZA JARDUERAK</vt:lpstr>
      <vt:lpstr>HERIOTZAREN HEZKUNTZA JARDUERAK</vt:lpstr>
      <vt:lpstr>HERIOTZAREN HEZKUNTZA JARDUERAK</vt:lpstr>
      <vt:lpstr>HERIOTZAREN HEZKUNTZA JARDUERAK</vt:lpstr>
      <vt:lpstr>HERIOTZAREN HEZKUNTZA JARDUERAK</vt:lpstr>
      <vt:lpstr>HERIOTZAREN HEZKUNTZA JARDUERAK</vt:lpstr>
      <vt:lpstr>HERIOTZAREN HEZKUNTZA JARDUERAK</vt:lpstr>
      <vt:lpstr>HERIOTZAREN HEZKUNTZA JARDUERAK</vt:lpstr>
      <vt:lpstr>HERIOTZAREN HEZKUNTZA JARDUERAK</vt:lpstr>
      <vt:lpstr>HERIOTZAREN HEZKUNTZA JARDUERAK</vt:lpstr>
      <vt:lpstr>HERIOTZAREN HEZKUNTZA JARDUERAK</vt:lpstr>
      <vt:lpstr>HERIOTZAREN HEZKUNTZA JARDUERAK </vt:lpstr>
      <vt:lpstr>HERIOTZAREN HEZKUNTZA JARDUERAK</vt:lpstr>
      <vt:lpstr>HERIOTZAREN HEZKUNTZA JARDUERAK</vt:lpstr>
      <vt:lpstr>HERIOTZAREN HEZKUNTZA JARDUERAK</vt:lpstr>
      <vt:lpstr>HERIOTZAREN HEZKUNTZA JARDUERAK</vt:lpstr>
      <vt:lpstr>HERIOTZAREN HEZKUNTZA JARDUERAK</vt:lpstr>
      <vt:lpstr>HERIOTZAREN HEZKUNTZA JARDUERAK</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HERIOTZAREN HEZKUNTZA JARDUERAK</dc:title>
  <dc:creator>bebisa</dc:creator>
  <cp:lastModifiedBy>Peio Bilbao Sanz</cp:lastModifiedBy>
  <cp:revision>144</cp:revision>
  <dcterms:created xsi:type="dcterms:W3CDTF">2019-01-27T18:39:08Z</dcterms:created>
  <dcterms:modified xsi:type="dcterms:W3CDTF">2019-05-28T08:39:24Z</dcterms:modified>
</cp:coreProperties>
</file>