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59802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596590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329974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84530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5009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664313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57439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94290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u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44822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06513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27603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3C845-833E-4D79-B9D9-1EE6A263B256}" type="datetimeFigureOut">
              <a:rPr lang="eu-ES" smtClean="0"/>
              <a:t>2019/4/9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CF833-32CF-403C-A0A7-D32F9636EAAF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734425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628651"/>
            <a:ext cx="10668000" cy="75438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u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ORIENTACIONES PARA FACILITAR EL DUELO DE LOS HIJOS-AS</a:t>
            </a:r>
            <a:endParaRPr lang="eu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383031"/>
            <a:ext cx="10668000" cy="4777739"/>
          </a:xfrm>
          <a:solidFill>
            <a:schemeClr val="accent6">
              <a:lumMod val="75000"/>
            </a:schemeClr>
          </a:solidFill>
        </p:spPr>
        <p:txBody>
          <a:bodyPr>
            <a:normAutofit fontScale="62500" lnSpcReduction="20000"/>
          </a:bodyPr>
          <a:lstStyle/>
          <a:p>
            <a:pPr algn="just"/>
            <a:r>
              <a:rPr lang="eu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Permite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la expresión de 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cualquier 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sentimiento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 sin reprimirlo ni crearlo.</a:t>
            </a:r>
          </a:p>
          <a:p>
            <a:pPr algn="just"/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●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Ayúdales a comprender 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de donde vienen 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los  sentimientos 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y qué conductas promueve cada uno de ellos  .</a:t>
            </a:r>
          </a:p>
          <a:p>
            <a:pPr algn="just"/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●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Investiga y encauza las preocupaciones y miedos 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que les embarguen.</a:t>
            </a:r>
          </a:p>
          <a:p>
            <a:pPr algn="just"/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●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Enséñales a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 manifestar 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y encauzar su enfado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.(Actividades físicas, relajación, descarga de agresividad sobre objetos blandos ,reflexión sobre las consecuencias de la agresividad ,identificación de situaciones que provocan el enfado, y  ensayo de conductas alternativas , utilizar la imaginación para evocar imágenes tranquilizadoras , técnica del tiempo fuera…)</a:t>
            </a:r>
          </a:p>
          <a:p>
            <a:pPr algn="just"/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●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Expresa tus  emociones delante de ellos-as de una manera adecuada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. Recuerda que en estas circunstancias también sigues  siendo modelo de conducta.</a:t>
            </a:r>
          </a:p>
          <a:p>
            <a:pPr algn="just"/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●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Los sentimientos 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que tú manifiestas y los que expresan tus hijos-as 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pueden ser diferentes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 .De vez en cuando no expresar sentimientos puede ser saludable .</a:t>
            </a:r>
          </a:p>
          <a:p>
            <a:pPr algn="just"/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●</a:t>
            </a:r>
            <a:r>
              <a:rPr lang="es-ES" sz="3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Practica la Escucha Activa </a:t>
            </a:r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(haz preguntas abiertas, utiliza el resumen  o parafraseado, refleja los sentimientos que percibes en él o ella, utiliza el lenguaje corporal para expresar comprensión e interés …) </a:t>
            </a:r>
          </a:p>
          <a:p>
            <a:pPr algn="just"/>
            <a:r>
              <a:rPr lang="es-ES" sz="34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es-ES" sz="3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20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45870" y="251461"/>
            <a:ext cx="10149840" cy="685799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u-ES" sz="2400" b="1" dirty="0">
                <a:latin typeface="Arial" panose="020B0604020202020204" pitchFamily="34" charset="0"/>
                <a:cs typeface="Arial" panose="020B0604020202020204" pitchFamily="34" charset="0"/>
              </a:rPr>
              <a:t>ORIENTACIONES PARA FACILITAR EL DUELO DE LOS HIJOS-AS</a:t>
            </a:r>
            <a:endParaRPr lang="eu-ES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45870" y="937260"/>
            <a:ext cx="10149840" cy="5920740"/>
          </a:xfrm>
          <a:solidFill>
            <a:schemeClr val="accent6">
              <a:lumMod val="75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eu-ES" dirty="0" smtClean="0">
                <a:solidFill>
                  <a:schemeClr val="bg1"/>
                </a:solidFill>
              </a:rPr>
              <a:t>●</a:t>
            </a:r>
            <a:r>
              <a:rPr lang="eu-ES" i="1" dirty="0" smtClean="0">
                <a:solidFill>
                  <a:schemeClr val="bg1"/>
                </a:solidFill>
              </a:rPr>
              <a:t>No </a:t>
            </a:r>
            <a:r>
              <a:rPr lang="es-ES" i="1" dirty="0" smtClean="0">
                <a:solidFill>
                  <a:schemeClr val="bg1"/>
                </a:solidFill>
              </a:rPr>
              <a:t>mientas </a:t>
            </a:r>
            <a:r>
              <a:rPr lang="es-ES" dirty="0" smtClean="0">
                <a:solidFill>
                  <a:schemeClr val="bg1"/>
                </a:solidFill>
              </a:rPr>
              <a:t>pretendiendo consolar o reducir el dolor</a:t>
            </a:r>
            <a:r>
              <a:rPr lang="eu-ES" dirty="0" smtClean="0">
                <a:solidFill>
                  <a:schemeClr val="bg1"/>
                </a:solidFill>
              </a:rPr>
              <a:t>, </a:t>
            </a:r>
            <a:r>
              <a:rPr lang="eu-ES" i="1" dirty="0" smtClean="0">
                <a:solidFill>
                  <a:schemeClr val="bg1"/>
                </a:solidFill>
              </a:rPr>
              <a:t>ni </a:t>
            </a:r>
            <a:r>
              <a:rPr lang="es-ES" i="1" dirty="0" err="1" smtClean="0">
                <a:solidFill>
                  <a:schemeClr val="bg1"/>
                </a:solidFill>
              </a:rPr>
              <a:t>fingas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dirty="0" smtClean="0">
                <a:solidFill>
                  <a:schemeClr val="bg1"/>
                </a:solidFill>
              </a:rPr>
              <a:t>lo </a:t>
            </a:r>
            <a:r>
              <a:rPr lang="eu-ES" dirty="0" err="1" smtClean="0">
                <a:solidFill>
                  <a:schemeClr val="bg1"/>
                </a:solidFill>
              </a:rPr>
              <a:t>que</a:t>
            </a:r>
            <a:r>
              <a:rPr lang="eu-ES" dirty="0" smtClean="0">
                <a:solidFill>
                  <a:schemeClr val="bg1"/>
                </a:solidFill>
              </a:rPr>
              <a:t> no </a:t>
            </a:r>
            <a:r>
              <a:rPr lang="eu-ES" dirty="0" err="1" smtClean="0">
                <a:solidFill>
                  <a:schemeClr val="bg1"/>
                </a:solidFill>
              </a:rPr>
              <a:t>sientes</a:t>
            </a:r>
            <a:r>
              <a:rPr lang="eu-ES" dirty="0" smtClean="0">
                <a:solidFill>
                  <a:schemeClr val="bg1"/>
                </a:solidFill>
              </a:rPr>
              <a:t>. </a:t>
            </a:r>
            <a:r>
              <a:rPr lang="eu-ES" i="1" dirty="0" smtClean="0">
                <a:solidFill>
                  <a:schemeClr val="bg1"/>
                </a:solidFill>
              </a:rPr>
              <a:t>No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hagas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interrogatorios</a:t>
            </a:r>
            <a:r>
              <a:rPr lang="eu-ES" dirty="0" smtClean="0">
                <a:solidFill>
                  <a:schemeClr val="bg1"/>
                </a:solidFill>
              </a:rPr>
              <a:t> `</a:t>
            </a:r>
            <a:r>
              <a:rPr lang="eu-ES" dirty="0" err="1" smtClean="0">
                <a:solidFill>
                  <a:schemeClr val="bg1"/>
                </a:solidFill>
              </a:rPr>
              <a:t>policiales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cuando</a:t>
            </a:r>
            <a:r>
              <a:rPr lang="eu-ES" dirty="0" smtClean="0">
                <a:solidFill>
                  <a:schemeClr val="bg1"/>
                </a:solidFill>
              </a:rPr>
              <a:t> te </a:t>
            </a:r>
            <a:r>
              <a:rPr lang="eu-ES" dirty="0" err="1" smtClean="0">
                <a:solidFill>
                  <a:schemeClr val="bg1"/>
                </a:solidFill>
              </a:rPr>
              <a:t>intereses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por</a:t>
            </a:r>
            <a:r>
              <a:rPr lang="eu-ES" dirty="0" smtClean="0">
                <a:solidFill>
                  <a:schemeClr val="bg1"/>
                </a:solidFill>
              </a:rPr>
              <a:t> su </a:t>
            </a:r>
            <a:r>
              <a:rPr lang="eu-ES" dirty="0" err="1" smtClean="0">
                <a:solidFill>
                  <a:schemeClr val="bg1"/>
                </a:solidFill>
              </a:rPr>
              <a:t>estado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emocional</a:t>
            </a:r>
            <a:r>
              <a:rPr lang="eu-ES" dirty="0" smtClean="0">
                <a:solidFill>
                  <a:schemeClr val="bg1"/>
                </a:solidFill>
              </a:rPr>
              <a:t> o … . </a:t>
            </a:r>
            <a:r>
              <a:rPr lang="eu-ES" i="1" dirty="0" err="1">
                <a:solidFill>
                  <a:schemeClr val="bg1"/>
                </a:solidFill>
              </a:rPr>
              <a:t>I</a:t>
            </a:r>
            <a:r>
              <a:rPr lang="eu-ES" i="1" dirty="0" err="1" smtClean="0">
                <a:solidFill>
                  <a:schemeClr val="bg1"/>
                </a:solidFill>
              </a:rPr>
              <a:t>ntenta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comprender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más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que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juzgar</a:t>
            </a:r>
            <a:r>
              <a:rPr lang="eu-ES" dirty="0" smtClean="0">
                <a:solidFill>
                  <a:schemeClr val="bg1"/>
                </a:solidFill>
              </a:rPr>
              <a:t> la </a:t>
            </a:r>
            <a:r>
              <a:rPr lang="eu-ES" dirty="0" err="1" smtClean="0">
                <a:solidFill>
                  <a:schemeClr val="bg1"/>
                </a:solidFill>
              </a:rPr>
              <a:t>conducta</a:t>
            </a:r>
            <a:r>
              <a:rPr lang="eu-ES" dirty="0" smtClean="0">
                <a:solidFill>
                  <a:schemeClr val="bg1"/>
                </a:solidFill>
              </a:rPr>
              <a:t> y </a:t>
            </a:r>
            <a:r>
              <a:rPr lang="eu-ES" dirty="0" err="1" smtClean="0">
                <a:solidFill>
                  <a:schemeClr val="bg1"/>
                </a:solidFill>
              </a:rPr>
              <a:t>actitudes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que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reflejen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. </a:t>
            </a:r>
            <a:r>
              <a:rPr lang="eu-ES" i="1" dirty="0">
                <a:solidFill>
                  <a:schemeClr val="bg1"/>
                </a:solidFill>
              </a:rPr>
              <a:t>N</a:t>
            </a:r>
            <a:r>
              <a:rPr lang="eu-ES" i="1" dirty="0" smtClean="0">
                <a:solidFill>
                  <a:schemeClr val="bg1"/>
                </a:solidFill>
              </a:rPr>
              <a:t>o </a:t>
            </a:r>
            <a:r>
              <a:rPr lang="eu-ES" dirty="0" err="1" smtClean="0">
                <a:solidFill>
                  <a:schemeClr val="bg1"/>
                </a:solidFill>
              </a:rPr>
              <a:t>utilices</a:t>
            </a:r>
            <a:r>
              <a:rPr lang="eu-ES" dirty="0" smtClean="0">
                <a:solidFill>
                  <a:schemeClr val="bg1"/>
                </a:solidFill>
              </a:rPr>
              <a:t> a la </a:t>
            </a:r>
            <a:r>
              <a:rPr lang="eu-ES" dirty="0" err="1" smtClean="0">
                <a:solidFill>
                  <a:schemeClr val="bg1"/>
                </a:solidFill>
              </a:rPr>
              <a:t>persona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desaparecida</a:t>
            </a:r>
            <a:r>
              <a:rPr lang="eu-ES" dirty="0" smtClean="0">
                <a:solidFill>
                  <a:schemeClr val="bg1"/>
                </a:solidFill>
              </a:rPr>
              <a:t> para </a:t>
            </a:r>
            <a:r>
              <a:rPr lang="eu-ES" dirty="0" err="1" smtClean="0">
                <a:solidFill>
                  <a:schemeClr val="bg1"/>
                </a:solidFill>
              </a:rPr>
              <a:t>hacer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chantajes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afectivos</a:t>
            </a:r>
            <a:r>
              <a:rPr lang="eu-ES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u-ES" sz="2600" dirty="0" smtClean="0">
                <a:solidFill>
                  <a:schemeClr val="bg1"/>
                </a:solidFill>
              </a:rPr>
              <a:t>•Espera  a </a:t>
            </a:r>
            <a:r>
              <a:rPr lang="eu-ES" sz="2600" dirty="0" err="1" smtClean="0">
                <a:solidFill>
                  <a:schemeClr val="bg1"/>
                </a:solidFill>
              </a:rPr>
              <a:t>que</a:t>
            </a:r>
            <a:r>
              <a:rPr lang="eu-ES" sz="2600" dirty="0" smtClean="0">
                <a:solidFill>
                  <a:schemeClr val="bg1"/>
                </a:solidFill>
              </a:rPr>
              <a:t> te </a:t>
            </a:r>
            <a:r>
              <a:rPr lang="eu-ES" sz="2600" dirty="0" err="1" smtClean="0">
                <a:solidFill>
                  <a:schemeClr val="bg1"/>
                </a:solidFill>
              </a:rPr>
              <a:t>planteen</a:t>
            </a:r>
            <a:r>
              <a:rPr lang="eu-ES" sz="2600" dirty="0" smtClean="0">
                <a:solidFill>
                  <a:schemeClr val="bg1"/>
                </a:solidFill>
              </a:rPr>
              <a:t> </a:t>
            </a:r>
            <a:r>
              <a:rPr lang="eu-ES" sz="2600" dirty="0" err="1" smtClean="0">
                <a:solidFill>
                  <a:schemeClr val="bg1"/>
                </a:solidFill>
              </a:rPr>
              <a:t>preguntas</a:t>
            </a:r>
            <a:r>
              <a:rPr lang="eu-ES" sz="2600" dirty="0" smtClean="0">
                <a:solidFill>
                  <a:schemeClr val="bg1"/>
                </a:solidFill>
              </a:rPr>
              <a:t> .No </a:t>
            </a:r>
            <a:r>
              <a:rPr lang="eu-ES" sz="2600" dirty="0" err="1" smtClean="0">
                <a:solidFill>
                  <a:schemeClr val="bg1"/>
                </a:solidFill>
              </a:rPr>
              <a:t>las</a:t>
            </a:r>
            <a:r>
              <a:rPr lang="eu-ES" sz="2600" dirty="0" smtClean="0">
                <a:solidFill>
                  <a:schemeClr val="bg1"/>
                </a:solidFill>
              </a:rPr>
              <a:t> </a:t>
            </a:r>
            <a:r>
              <a:rPr lang="eu-ES" sz="2600" dirty="0" err="1" smtClean="0">
                <a:solidFill>
                  <a:schemeClr val="bg1"/>
                </a:solidFill>
              </a:rPr>
              <a:t>cuestiones</a:t>
            </a:r>
            <a:r>
              <a:rPr lang="eu-ES" sz="2600" dirty="0" smtClean="0">
                <a:solidFill>
                  <a:schemeClr val="bg1"/>
                </a:solidFill>
              </a:rPr>
              <a:t> ni te </a:t>
            </a:r>
            <a:r>
              <a:rPr lang="eu-ES" sz="2600" dirty="0" err="1" smtClean="0">
                <a:solidFill>
                  <a:schemeClr val="bg1"/>
                </a:solidFill>
              </a:rPr>
              <a:t>mofes</a:t>
            </a:r>
            <a:r>
              <a:rPr lang="eu-ES" sz="2600" dirty="0" smtClean="0">
                <a:solidFill>
                  <a:schemeClr val="bg1"/>
                </a:solidFill>
              </a:rPr>
              <a:t> de </a:t>
            </a:r>
            <a:r>
              <a:rPr lang="eu-ES" sz="2600" dirty="0" err="1" smtClean="0">
                <a:solidFill>
                  <a:schemeClr val="bg1"/>
                </a:solidFill>
              </a:rPr>
              <a:t>ellas</a:t>
            </a:r>
            <a:r>
              <a:rPr lang="eu-ES" sz="2600" dirty="0" smtClean="0">
                <a:solidFill>
                  <a:schemeClr val="bg1"/>
                </a:solidFill>
              </a:rPr>
              <a:t> .</a:t>
            </a:r>
          </a:p>
          <a:p>
            <a:pPr algn="just"/>
            <a:r>
              <a:rPr lang="eu-ES" dirty="0" smtClean="0">
                <a:solidFill>
                  <a:schemeClr val="bg1"/>
                </a:solidFill>
              </a:rPr>
              <a:t>●</a:t>
            </a:r>
            <a:r>
              <a:rPr lang="eu-ES" i="1" dirty="0" smtClean="0">
                <a:solidFill>
                  <a:schemeClr val="bg1"/>
                </a:solidFill>
              </a:rPr>
              <a:t>Si no </a:t>
            </a:r>
            <a:r>
              <a:rPr lang="eu-ES" i="1" dirty="0" err="1" smtClean="0">
                <a:solidFill>
                  <a:schemeClr val="bg1"/>
                </a:solidFill>
              </a:rPr>
              <a:t>conoces</a:t>
            </a:r>
            <a:r>
              <a:rPr lang="eu-ES" i="1" dirty="0" smtClean="0">
                <a:solidFill>
                  <a:schemeClr val="bg1"/>
                </a:solidFill>
              </a:rPr>
              <a:t> la </a:t>
            </a:r>
            <a:r>
              <a:rPr lang="eu-ES" i="1" dirty="0" err="1" smtClean="0">
                <a:solidFill>
                  <a:schemeClr val="bg1"/>
                </a:solidFill>
              </a:rPr>
              <a:t>respuesta</a:t>
            </a:r>
            <a:r>
              <a:rPr lang="eu-ES" i="1" dirty="0" smtClean="0">
                <a:solidFill>
                  <a:schemeClr val="bg1"/>
                </a:solidFill>
              </a:rPr>
              <a:t>  </a:t>
            </a:r>
            <a:r>
              <a:rPr lang="eu-ES" dirty="0" smtClean="0">
                <a:solidFill>
                  <a:schemeClr val="bg1"/>
                </a:solidFill>
              </a:rPr>
              <a:t>a </a:t>
            </a:r>
            <a:r>
              <a:rPr lang="eu-ES" dirty="0" err="1" smtClean="0">
                <a:solidFill>
                  <a:schemeClr val="bg1"/>
                </a:solidFill>
              </a:rPr>
              <a:t>las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preguntas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que</a:t>
            </a:r>
            <a:r>
              <a:rPr lang="eu-ES" dirty="0" smtClean="0">
                <a:solidFill>
                  <a:schemeClr val="bg1"/>
                </a:solidFill>
              </a:rPr>
              <a:t> te </a:t>
            </a:r>
            <a:r>
              <a:rPr lang="eu-ES" dirty="0" err="1" smtClean="0">
                <a:solidFill>
                  <a:schemeClr val="bg1"/>
                </a:solidFill>
              </a:rPr>
              <a:t>hacen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di </a:t>
            </a:r>
            <a:r>
              <a:rPr lang="eu-ES" dirty="0" err="1" smtClean="0">
                <a:solidFill>
                  <a:schemeClr val="bg1"/>
                </a:solidFill>
              </a:rPr>
              <a:t>simplemente</a:t>
            </a:r>
            <a:r>
              <a:rPr lang="eu-ES" dirty="0" smtClean="0">
                <a:solidFill>
                  <a:schemeClr val="bg1"/>
                </a:solidFill>
              </a:rPr>
              <a:t> “</a:t>
            </a:r>
            <a:r>
              <a:rPr lang="eu-ES" i="1" dirty="0" smtClean="0">
                <a:solidFill>
                  <a:schemeClr val="bg1"/>
                </a:solidFill>
              </a:rPr>
              <a:t>No  lo </a:t>
            </a:r>
            <a:r>
              <a:rPr lang="eu-ES" i="1" dirty="0" err="1" smtClean="0">
                <a:solidFill>
                  <a:schemeClr val="bg1"/>
                </a:solidFill>
              </a:rPr>
              <a:t>sé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Intentaré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averiguarlo</a:t>
            </a:r>
            <a:r>
              <a:rPr lang="eu-ES" i="1" dirty="0" smtClean="0">
                <a:solidFill>
                  <a:schemeClr val="bg1"/>
                </a:solidFill>
              </a:rPr>
              <a:t>”.o “</a:t>
            </a:r>
            <a:r>
              <a:rPr lang="eu-ES" i="1" dirty="0" err="1" smtClean="0">
                <a:solidFill>
                  <a:schemeClr val="bg1"/>
                </a:solidFill>
              </a:rPr>
              <a:t>Podemos</a:t>
            </a:r>
            <a:r>
              <a:rPr lang="eu-ES" i="1" dirty="0" smtClean="0">
                <a:solidFill>
                  <a:schemeClr val="bg1"/>
                </a:solidFill>
              </a:rPr>
              <a:t>  </a:t>
            </a:r>
            <a:r>
              <a:rPr lang="eu-ES" i="1" dirty="0" err="1" smtClean="0">
                <a:solidFill>
                  <a:schemeClr val="bg1"/>
                </a:solidFill>
              </a:rPr>
              <a:t>buscar</a:t>
            </a:r>
            <a:r>
              <a:rPr lang="eu-ES" i="1" dirty="0" smtClean="0">
                <a:solidFill>
                  <a:schemeClr val="bg1"/>
                </a:solidFill>
              </a:rPr>
              <a:t> la </a:t>
            </a:r>
            <a:r>
              <a:rPr lang="eu-ES" i="1" dirty="0" err="1" smtClean="0">
                <a:solidFill>
                  <a:schemeClr val="bg1"/>
                </a:solidFill>
              </a:rPr>
              <a:t>respuesta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juntos”</a:t>
            </a:r>
            <a:r>
              <a:rPr lang="eu-ES" dirty="0" err="1" smtClean="0">
                <a:solidFill>
                  <a:schemeClr val="bg1"/>
                </a:solidFill>
              </a:rPr>
              <a:t>No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contestes</a:t>
            </a:r>
            <a:r>
              <a:rPr lang="eu-ES" dirty="0" smtClean="0">
                <a:solidFill>
                  <a:schemeClr val="bg1"/>
                </a:solidFill>
              </a:rPr>
              <a:t> lo </a:t>
            </a:r>
            <a:r>
              <a:rPr lang="eu-ES" dirty="0" err="1" smtClean="0">
                <a:solidFill>
                  <a:schemeClr val="bg1"/>
                </a:solidFill>
              </a:rPr>
              <a:t>primero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que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se</a:t>
            </a:r>
            <a:r>
              <a:rPr lang="eu-ES" dirty="0" smtClean="0">
                <a:solidFill>
                  <a:schemeClr val="bg1"/>
                </a:solidFill>
              </a:rPr>
              <a:t> te </a:t>
            </a:r>
            <a:r>
              <a:rPr lang="eu-ES" dirty="0" err="1" smtClean="0">
                <a:solidFill>
                  <a:schemeClr val="bg1"/>
                </a:solidFill>
              </a:rPr>
              <a:t>ocurra.</a:t>
            </a:r>
            <a:r>
              <a:rPr lang="eu-ES" i="1" dirty="0" err="1" smtClean="0">
                <a:solidFill>
                  <a:schemeClr val="bg1"/>
                </a:solidFill>
              </a:rPr>
              <a:t>No</a:t>
            </a:r>
            <a:r>
              <a:rPr lang="eu-ES" dirty="0" smtClean="0">
                <a:solidFill>
                  <a:schemeClr val="bg1"/>
                </a:solidFill>
              </a:rPr>
              <a:t> te </a:t>
            </a:r>
            <a:r>
              <a:rPr lang="eu-ES" dirty="0" err="1" smtClean="0">
                <a:solidFill>
                  <a:schemeClr val="bg1"/>
                </a:solidFill>
              </a:rPr>
              <a:t>hagas</a:t>
            </a:r>
            <a:r>
              <a:rPr lang="eu-ES" dirty="0" smtClean="0">
                <a:solidFill>
                  <a:schemeClr val="bg1"/>
                </a:solidFill>
              </a:rPr>
              <a:t> el </a:t>
            </a:r>
            <a:r>
              <a:rPr lang="eu-ES" i="1" dirty="0" err="1" smtClean="0">
                <a:solidFill>
                  <a:schemeClr val="bg1"/>
                </a:solidFill>
              </a:rPr>
              <a:t>sordo</a:t>
            </a:r>
            <a:r>
              <a:rPr lang="eu-ES" i="1" dirty="0" smtClean="0">
                <a:solidFill>
                  <a:schemeClr val="bg1"/>
                </a:solidFill>
              </a:rPr>
              <a:t>-a</a:t>
            </a:r>
            <a:r>
              <a:rPr lang="eu-ES" dirty="0" smtClean="0">
                <a:solidFill>
                  <a:schemeClr val="bg1"/>
                </a:solidFill>
              </a:rPr>
              <a:t>. </a:t>
            </a:r>
            <a:r>
              <a:rPr lang="eu-ES" dirty="0" err="1" smtClean="0">
                <a:solidFill>
                  <a:schemeClr val="bg1"/>
                </a:solidFill>
              </a:rPr>
              <a:t>Utiliza</a:t>
            </a:r>
            <a:r>
              <a:rPr lang="eu-ES" dirty="0" smtClean="0">
                <a:solidFill>
                  <a:schemeClr val="bg1"/>
                </a:solidFill>
              </a:rPr>
              <a:t> un </a:t>
            </a:r>
            <a:r>
              <a:rPr lang="eu-ES" i="1" dirty="0" err="1" smtClean="0">
                <a:solidFill>
                  <a:schemeClr val="bg1"/>
                </a:solidFill>
              </a:rPr>
              <a:t>lenguaje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concreto</a:t>
            </a:r>
            <a:r>
              <a:rPr lang="eu-ES" dirty="0" smtClean="0">
                <a:solidFill>
                  <a:schemeClr val="bg1"/>
                </a:solidFill>
              </a:rPr>
              <a:t> y </a:t>
            </a:r>
            <a:r>
              <a:rPr lang="eu-ES" i="1" dirty="0" err="1" smtClean="0">
                <a:solidFill>
                  <a:schemeClr val="bg1"/>
                </a:solidFill>
              </a:rPr>
              <a:t>comprensible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dirty="0" smtClean="0">
                <a:solidFill>
                  <a:schemeClr val="bg1"/>
                </a:solidFill>
              </a:rPr>
              <a:t> .No </a:t>
            </a:r>
            <a:r>
              <a:rPr lang="eu-ES" dirty="0" err="1" smtClean="0">
                <a:solidFill>
                  <a:schemeClr val="bg1"/>
                </a:solidFill>
              </a:rPr>
              <a:t>les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des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demasiada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información</a:t>
            </a:r>
            <a:r>
              <a:rPr lang="eu-ES" dirty="0" smtClean="0">
                <a:solidFill>
                  <a:schemeClr val="bg1"/>
                </a:solidFill>
              </a:rPr>
              <a:t> .</a:t>
            </a:r>
          </a:p>
          <a:p>
            <a:pPr algn="just"/>
            <a:r>
              <a:rPr lang="eu-ES" sz="2800" dirty="0" smtClean="0">
                <a:solidFill>
                  <a:schemeClr val="bg1"/>
                </a:solidFill>
              </a:rPr>
              <a:t>•</a:t>
            </a:r>
            <a:r>
              <a:rPr lang="eu-ES" dirty="0" err="1" smtClean="0">
                <a:solidFill>
                  <a:schemeClr val="bg1"/>
                </a:solidFill>
              </a:rPr>
              <a:t>Comprueba</a:t>
            </a:r>
            <a:r>
              <a:rPr lang="eu-ES" dirty="0" smtClean="0">
                <a:solidFill>
                  <a:schemeClr val="bg1"/>
                </a:solidFill>
              </a:rPr>
              <a:t> lo </a:t>
            </a:r>
            <a:r>
              <a:rPr lang="eu-ES" dirty="0" err="1" smtClean="0">
                <a:solidFill>
                  <a:schemeClr val="bg1"/>
                </a:solidFill>
              </a:rPr>
              <a:t>que</a:t>
            </a:r>
            <a:r>
              <a:rPr lang="eu-ES" dirty="0" smtClean="0">
                <a:solidFill>
                  <a:schemeClr val="bg1"/>
                </a:solidFill>
              </a:rPr>
              <a:t> han </a:t>
            </a:r>
            <a:r>
              <a:rPr lang="eu-ES" dirty="0" err="1" smtClean="0">
                <a:solidFill>
                  <a:schemeClr val="bg1"/>
                </a:solidFill>
              </a:rPr>
              <a:t>entendido</a:t>
            </a:r>
            <a:r>
              <a:rPr lang="eu-ES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u-ES" dirty="0" smtClean="0">
                <a:solidFill>
                  <a:schemeClr val="bg1"/>
                </a:solidFill>
              </a:rPr>
              <a:t>• No </a:t>
            </a:r>
            <a:r>
              <a:rPr lang="eu-ES" dirty="0" err="1" smtClean="0">
                <a:solidFill>
                  <a:schemeClr val="bg1"/>
                </a:solidFill>
              </a:rPr>
              <a:t>utilices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eufemismos</a:t>
            </a:r>
            <a:r>
              <a:rPr lang="eu-ES" dirty="0" smtClean="0">
                <a:solidFill>
                  <a:schemeClr val="bg1"/>
                </a:solidFill>
              </a:rPr>
              <a:t>  </a:t>
            </a:r>
            <a:r>
              <a:rPr lang="eu-ES" dirty="0" err="1" smtClean="0">
                <a:solidFill>
                  <a:schemeClr val="bg1"/>
                </a:solidFill>
              </a:rPr>
              <a:t>como</a:t>
            </a:r>
            <a:r>
              <a:rPr lang="eu-ES" i="1" dirty="0" smtClean="0">
                <a:solidFill>
                  <a:schemeClr val="bg1"/>
                </a:solidFill>
              </a:rPr>
              <a:t>“ Se ha </a:t>
            </a:r>
            <a:r>
              <a:rPr lang="eu-ES" i="1" dirty="0" err="1" smtClean="0">
                <a:solidFill>
                  <a:schemeClr val="bg1"/>
                </a:solidFill>
              </a:rPr>
              <a:t>ido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dirty="0" smtClean="0">
                <a:solidFill>
                  <a:schemeClr val="bg1"/>
                </a:solidFill>
              </a:rPr>
              <a:t>“ “ </a:t>
            </a:r>
            <a:r>
              <a:rPr lang="eu-ES" i="1" dirty="0" err="1" smtClean="0">
                <a:solidFill>
                  <a:schemeClr val="bg1"/>
                </a:solidFill>
              </a:rPr>
              <a:t>Está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descansando</a:t>
            </a:r>
            <a:r>
              <a:rPr lang="eu-ES" dirty="0" smtClean="0">
                <a:solidFill>
                  <a:schemeClr val="bg1"/>
                </a:solidFill>
              </a:rPr>
              <a:t>” “ </a:t>
            </a:r>
            <a:r>
              <a:rPr lang="eu-ES" i="1" dirty="0" smtClean="0">
                <a:solidFill>
                  <a:schemeClr val="bg1"/>
                </a:solidFill>
              </a:rPr>
              <a:t>Se </a:t>
            </a:r>
            <a:r>
              <a:rPr lang="eu-ES" i="1" dirty="0" err="1" smtClean="0">
                <a:solidFill>
                  <a:schemeClr val="bg1"/>
                </a:solidFill>
              </a:rPr>
              <a:t>encuentra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en</a:t>
            </a:r>
            <a:r>
              <a:rPr lang="eu-ES" i="1" dirty="0" smtClean="0">
                <a:solidFill>
                  <a:schemeClr val="bg1"/>
                </a:solidFill>
              </a:rPr>
              <a:t> el </a:t>
            </a:r>
            <a:r>
              <a:rPr lang="eu-ES" i="1" dirty="0" err="1" smtClean="0">
                <a:solidFill>
                  <a:schemeClr val="bg1"/>
                </a:solidFill>
              </a:rPr>
              <a:t>cielo</a:t>
            </a:r>
            <a:r>
              <a:rPr lang="eu-ES" i="1" dirty="0" smtClean="0">
                <a:solidFill>
                  <a:schemeClr val="bg1"/>
                </a:solidFill>
              </a:rPr>
              <a:t>”.</a:t>
            </a:r>
            <a:r>
              <a:rPr lang="eu-ES" dirty="0" smtClean="0">
                <a:solidFill>
                  <a:schemeClr val="bg1"/>
                </a:solidFill>
              </a:rPr>
              <a:t>En su </a:t>
            </a:r>
            <a:r>
              <a:rPr lang="eu-ES" dirty="0" err="1" smtClean="0">
                <a:solidFill>
                  <a:schemeClr val="bg1"/>
                </a:solidFill>
              </a:rPr>
              <a:t>lugar</a:t>
            </a:r>
            <a:r>
              <a:rPr lang="eu-ES" dirty="0" smtClean="0">
                <a:solidFill>
                  <a:schemeClr val="bg1"/>
                </a:solidFill>
              </a:rPr>
              <a:t>  </a:t>
            </a:r>
            <a:r>
              <a:rPr lang="eu-ES" dirty="0" err="1" smtClean="0">
                <a:solidFill>
                  <a:schemeClr val="bg1"/>
                </a:solidFill>
              </a:rPr>
              <a:t>afirma</a:t>
            </a:r>
            <a:r>
              <a:rPr lang="eu-ES" dirty="0" smtClean="0">
                <a:solidFill>
                  <a:schemeClr val="bg1"/>
                </a:solidFill>
              </a:rPr>
              <a:t> : </a:t>
            </a:r>
            <a:r>
              <a:rPr lang="eu-ES" i="1" dirty="0" smtClean="0">
                <a:solidFill>
                  <a:schemeClr val="bg1"/>
                </a:solidFill>
              </a:rPr>
              <a:t>“Ha </a:t>
            </a:r>
            <a:r>
              <a:rPr lang="eu-ES" i="1" dirty="0" err="1" smtClean="0">
                <a:solidFill>
                  <a:schemeClr val="bg1"/>
                </a:solidFill>
              </a:rPr>
              <a:t>muerto</a:t>
            </a:r>
            <a:r>
              <a:rPr lang="eu-ES" i="1" dirty="0" smtClean="0">
                <a:solidFill>
                  <a:schemeClr val="bg1"/>
                </a:solidFill>
              </a:rPr>
              <a:t> y no </a:t>
            </a:r>
            <a:r>
              <a:rPr lang="eu-ES" i="1" dirty="0" err="1" smtClean="0">
                <a:solidFill>
                  <a:schemeClr val="bg1"/>
                </a:solidFill>
              </a:rPr>
              <a:t>volverá”Ha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muerto</a:t>
            </a:r>
            <a:r>
              <a:rPr lang="eu-ES" i="1" dirty="0" smtClean="0">
                <a:solidFill>
                  <a:schemeClr val="bg1"/>
                </a:solidFill>
              </a:rPr>
              <a:t> y no lo </a:t>
            </a:r>
            <a:r>
              <a:rPr lang="eu-ES" i="1" dirty="0" err="1" smtClean="0">
                <a:solidFill>
                  <a:schemeClr val="bg1"/>
                </a:solidFill>
              </a:rPr>
              <a:t>veremos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más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aunque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permanecerá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vivo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en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nuestro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recuerdo</a:t>
            </a:r>
            <a:r>
              <a:rPr lang="eu-ES" i="1" dirty="0" smtClean="0">
                <a:solidFill>
                  <a:schemeClr val="bg1"/>
                </a:solidFill>
              </a:rPr>
              <a:t> y </a:t>
            </a:r>
            <a:r>
              <a:rPr lang="eu-ES" i="1" dirty="0" err="1" smtClean="0">
                <a:solidFill>
                  <a:schemeClr val="bg1"/>
                </a:solidFill>
              </a:rPr>
              <a:t>en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nuestros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corazones</a:t>
            </a:r>
            <a:r>
              <a:rPr lang="eu-ES" i="1" dirty="0" smtClean="0">
                <a:solidFill>
                  <a:schemeClr val="bg1"/>
                </a:solidFill>
              </a:rPr>
              <a:t> “.</a:t>
            </a:r>
            <a:endParaRPr lang="eu-ES" dirty="0" smtClean="0">
              <a:solidFill>
                <a:schemeClr val="bg1"/>
              </a:solidFill>
            </a:endParaRPr>
          </a:p>
          <a:p>
            <a:pPr algn="just"/>
            <a:r>
              <a:rPr lang="eu-ES" i="1" dirty="0" smtClean="0">
                <a:solidFill>
                  <a:schemeClr val="bg1"/>
                </a:solidFill>
              </a:rPr>
              <a:t>●</a:t>
            </a:r>
            <a:r>
              <a:rPr lang="eu-ES" dirty="0" err="1" smtClean="0">
                <a:solidFill>
                  <a:schemeClr val="bg1"/>
                </a:solidFill>
              </a:rPr>
              <a:t>Ofrece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afecto</a:t>
            </a:r>
            <a:r>
              <a:rPr lang="eu-ES" i="1" dirty="0" smtClean="0">
                <a:solidFill>
                  <a:schemeClr val="bg1"/>
                </a:solidFill>
              </a:rPr>
              <a:t> y </a:t>
            </a:r>
            <a:r>
              <a:rPr lang="eu-ES" i="1" dirty="0" err="1" smtClean="0">
                <a:solidFill>
                  <a:schemeClr val="bg1"/>
                </a:solidFill>
              </a:rPr>
              <a:t>apoyo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pero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sin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caer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en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excesos</a:t>
            </a:r>
            <a:r>
              <a:rPr lang="eu-ES" dirty="0" smtClean="0">
                <a:solidFill>
                  <a:schemeClr val="bg1"/>
                </a:solidFill>
              </a:rPr>
              <a:t> .</a:t>
            </a:r>
            <a:r>
              <a:rPr lang="eu-ES" dirty="0" err="1" smtClean="0">
                <a:solidFill>
                  <a:schemeClr val="bg1"/>
                </a:solidFill>
              </a:rPr>
              <a:t>Protege</a:t>
            </a:r>
            <a:r>
              <a:rPr lang="eu-ES" dirty="0" smtClean="0">
                <a:solidFill>
                  <a:schemeClr val="bg1"/>
                </a:solidFill>
              </a:rPr>
              <a:t>  </a:t>
            </a:r>
            <a:r>
              <a:rPr lang="eu-ES" dirty="0" err="1" smtClean="0">
                <a:solidFill>
                  <a:schemeClr val="bg1"/>
                </a:solidFill>
              </a:rPr>
              <a:t>pero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no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incurras</a:t>
            </a:r>
            <a:r>
              <a:rPr lang="eu-ES" dirty="0" smtClean="0">
                <a:solidFill>
                  <a:schemeClr val="bg1"/>
                </a:solidFill>
              </a:rPr>
              <a:t>  </a:t>
            </a:r>
            <a:r>
              <a:rPr lang="eu-ES" dirty="0" err="1" smtClean="0">
                <a:solidFill>
                  <a:schemeClr val="bg1"/>
                </a:solidFill>
              </a:rPr>
              <a:t>en</a:t>
            </a:r>
            <a:r>
              <a:rPr lang="eu-ES" dirty="0" smtClean="0">
                <a:solidFill>
                  <a:schemeClr val="bg1"/>
                </a:solidFill>
              </a:rPr>
              <a:t> la </a:t>
            </a:r>
            <a:r>
              <a:rPr lang="eu-ES" i="1" dirty="0" err="1" smtClean="0">
                <a:solidFill>
                  <a:schemeClr val="bg1"/>
                </a:solidFill>
              </a:rPr>
              <a:t>sobreprotección</a:t>
            </a:r>
            <a:r>
              <a:rPr lang="eu-ES" i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u-ES" dirty="0" smtClean="0">
                <a:solidFill>
                  <a:schemeClr val="bg1"/>
                </a:solidFill>
              </a:rPr>
              <a:t>●</a:t>
            </a:r>
            <a:r>
              <a:rPr lang="eu-ES" dirty="0" err="1" smtClean="0">
                <a:solidFill>
                  <a:schemeClr val="bg1"/>
                </a:solidFill>
              </a:rPr>
              <a:t>Diles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que</a:t>
            </a:r>
            <a:r>
              <a:rPr lang="eu-ES" dirty="0" smtClean="0">
                <a:solidFill>
                  <a:schemeClr val="bg1"/>
                </a:solidFill>
              </a:rPr>
              <a:t> no </a:t>
            </a:r>
            <a:r>
              <a:rPr lang="eu-ES" dirty="0" err="1" smtClean="0">
                <a:solidFill>
                  <a:schemeClr val="bg1"/>
                </a:solidFill>
              </a:rPr>
              <a:t>olviden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pero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no </a:t>
            </a:r>
            <a:r>
              <a:rPr lang="eu-ES" i="1" dirty="0" err="1" smtClean="0">
                <a:solidFill>
                  <a:schemeClr val="bg1"/>
                </a:solidFill>
              </a:rPr>
              <a:t>les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agobies</a:t>
            </a:r>
            <a:r>
              <a:rPr lang="eu-ES" i="1" dirty="0" smtClean="0">
                <a:solidFill>
                  <a:schemeClr val="bg1"/>
                </a:solidFill>
              </a:rPr>
              <a:t> con </a:t>
            </a:r>
            <a:r>
              <a:rPr lang="eu-ES" i="1" dirty="0" err="1" smtClean="0">
                <a:solidFill>
                  <a:schemeClr val="bg1"/>
                </a:solidFill>
              </a:rPr>
              <a:t>tus</a:t>
            </a:r>
            <a:r>
              <a:rPr lang="eu-ES" i="1" dirty="0" smtClean="0">
                <a:solidFill>
                  <a:schemeClr val="bg1"/>
                </a:solidFill>
              </a:rPr>
              <a:t> </a:t>
            </a:r>
            <a:r>
              <a:rPr lang="eu-ES" i="1" dirty="0" err="1" smtClean="0">
                <a:solidFill>
                  <a:schemeClr val="bg1"/>
                </a:solidFill>
              </a:rPr>
              <a:t>recuerdos</a:t>
            </a:r>
            <a:r>
              <a:rPr lang="eu-ES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u-ES" dirty="0" smtClean="0">
              <a:solidFill>
                <a:schemeClr val="bg1"/>
              </a:solidFill>
            </a:endParaRPr>
          </a:p>
          <a:p>
            <a:pPr algn="just"/>
            <a:endParaRPr lang="eu-ES" dirty="0" smtClean="0"/>
          </a:p>
          <a:p>
            <a:pPr algn="just"/>
            <a:endParaRPr lang="eu-ES" i="1" dirty="0"/>
          </a:p>
        </p:txBody>
      </p:sp>
    </p:spTree>
    <p:extLst>
      <p:ext uri="{BB962C8B-B14F-4D97-AF65-F5344CB8AC3E}">
        <p14:creationId xmlns:p14="http://schemas.microsoft.com/office/powerpoint/2010/main" val="2690771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82881"/>
            <a:ext cx="9505950" cy="857249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u-ES" sz="2400" b="1" dirty="0">
                <a:latin typeface="Arial" panose="020B0604020202020204" pitchFamily="34" charset="0"/>
                <a:cs typeface="Arial" panose="020B0604020202020204" pitchFamily="34" charset="0"/>
              </a:rPr>
              <a:t>ORIENTACIONES PARA FACILITAR EL DUELO DE LOS HIJOS-AS</a:t>
            </a:r>
            <a:endParaRPr lang="eu-ES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040130"/>
            <a:ext cx="9505950" cy="5817870"/>
          </a:xfrm>
          <a:solidFill>
            <a:schemeClr val="accent6">
              <a:lumMod val="75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eu-ES" dirty="0" smtClean="0">
                <a:solidFill>
                  <a:schemeClr val="bg1"/>
                </a:solidFill>
              </a:rPr>
              <a:t>●</a:t>
            </a:r>
            <a:r>
              <a:rPr lang="es-ES" i="1" dirty="0" smtClean="0">
                <a:solidFill>
                  <a:schemeClr val="bg1"/>
                </a:solidFill>
              </a:rPr>
              <a:t>No</a:t>
            </a:r>
            <a:r>
              <a:rPr lang="es-ES" dirty="0" smtClean="0">
                <a:solidFill>
                  <a:schemeClr val="bg1"/>
                </a:solidFill>
              </a:rPr>
              <a:t> debes obstaculizar la elaboración del duelo fomentando </a:t>
            </a:r>
            <a:r>
              <a:rPr lang="es-ES" i="1" dirty="0" smtClean="0">
                <a:solidFill>
                  <a:schemeClr val="bg1"/>
                </a:solidFill>
              </a:rPr>
              <a:t>actitudes y comportamientos escapistas .</a:t>
            </a:r>
            <a:r>
              <a:rPr lang="es-ES" dirty="0" smtClean="0">
                <a:solidFill>
                  <a:schemeClr val="bg1"/>
                </a:solidFill>
              </a:rPr>
              <a:t>No es cierto que cuanto menos sepa menos va a sufrir.</a:t>
            </a:r>
          </a:p>
          <a:p>
            <a:pPr algn="just"/>
            <a:r>
              <a:rPr lang="es-ES" dirty="0" smtClean="0">
                <a:solidFill>
                  <a:schemeClr val="bg1"/>
                </a:solidFill>
              </a:rPr>
              <a:t>●Persuadir  a los </a:t>
            </a:r>
            <a:r>
              <a:rPr lang="es-ES" i="1" dirty="0" smtClean="0">
                <a:solidFill>
                  <a:schemeClr val="bg1"/>
                </a:solidFill>
              </a:rPr>
              <a:t>hijos-as </a:t>
            </a:r>
            <a:r>
              <a:rPr lang="es-ES" dirty="0" smtClean="0">
                <a:solidFill>
                  <a:schemeClr val="bg1"/>
                </a:solidFill>
              </a:rPr>
              <a:t>que</a:t>
            </a:r>
            <a:r>
              <a:rPr lang="es-ES" i="1" dirty="0" smtClean="0">
                <a:solidFill>
                  <a:schemeClr val="bg1"/>
                </a:solidFill>
              </a:rPr>
              <a:t> como niños-as </a:t>
            </a:r>
            <a:r>
              <a:rPr lang="es-ES" dirty="0" smtClean="0">
                <a:solidFill>
                  <a:schemeClr val="bg1"/>
                </a:solidFill>
              </a:rPr>
              <a:t>que</a:t>
            </a:r>
            <a:r>
              <a:rPr lang="es-ES" i="1" dirty="0" smtClean="0">
                <a:solidFill>
                  <a:schemeClr val="bg1"/>
                </a:solidFill>
              </a:rPr>
              <a:t> </a:t>
            </a:r>
            <a:r>
              <a:rPr lang="es-ES" dirty="0" smtClean="0">
                <a:solidFill>
                  <a:schemeClr val="bg1"/>
                </a:solidFill>
              </a:rPr>
              <a:t>son</a:t>
            </a:r>
            <a:r>
              <a:rPr lang="es-ES" i="1" dirty="0" smtClean="0">
                <a:solidFill>
                  <a:schemeClr val="bg1"/>
                </a:solidFill>
              </a:rPr>
              <a:t> resultan  valiosos-as </a:t>
            </a:r>
            <a:r>
              <a:rPr lang="es-ES" dirty="0" smtClean="0">
                <a:solidFill>
                  <a:schemeClr val="bg1"/>
                </a:solidFill>
              </a:rPr>
              <a:t>. No deben  esforzarse en ocupar el lugar que ha dejado el fallecido-a.</a:t>
            </a:r>
          </a:p>
          <a:p>
            <a:pPr algn="just"/>
            <a:r>
              <a:rPr lang="es-ES" dirty="0" smtClean="0">
                <a:solidFill>
                  <a:schemeClr val="bg1"/>
                </a:solidFill>
              </a:rPr>
              <a:t>●Si los </a:t>
            </a:r>
            <a:r>
              <a:rPr lang="es-ES" i="1" dirty="0" smtClean="0">
                <a:solidFill>
                  <a:schemeClr val="bg1"/>
                </a:solidFill>
              </a:rPr>
              <a:t>hijos-as</a:t>
            </a:r>
            <a:r>
              <a:rPr lang="es-ES" dirty="0" smtClean="0">
                <a:solidFill>
                  <a:schemeClr val="bg1"/>
                </a:solidFill>
              </a:rPr>
              <a:t> así lo desean, </a:t>
            </a:r>
            <a:r>
              <a:rPr lang="es-ES" i="1" dirty="0" smtClean="0">
                <a:solidFill>
                  <a:schemeClr val="bg1"/>
                </a:solidFill>
              </a:rPr>
              <a:t>pueden acudir al Tanatorio, funeral, entierro y/o cementerio</a:t>
            </a:r>
            <a:r>
              <a:rPr lang="es-ES" dirty="0" smtClean="0">
                <a:solidFill>
                  <a:schemeClr val="bg1"/>
                </a:solidFill>
              </a:rPr>
              <a:t>. Siempre acompañados por un adulto-a de confianza y habiéndoles explicado previamente que se hará y porqué .Su participación en dichos ritos presenta diferentes ventajas ( no se sienten marginados , facilita la aceptación de la pérdida, les permite expresar emociones , recibir consuelo </a:t>
            </a:r>
            <a:r>
              <a:rPr lang="es-ES" dirty="0" err="1" smtClean="0">
                <a:solidFill>
                  <a:schemeClr val="bg1"/>
                </a:solidFill>
              </a:rPr>
              <a:t>etc</a:t>
            </a:r>
            <a:r>
              <a:rPr lang="es-ES" dirty="0" smtClean="0">
                <a:solidFill>
                  <a:schemeClr val="bg1"/>
                </a:solidFill>
              </a:rPr>
              <a:t>)</a:t>
            </a:r>
          </a:p>
          <a:p>
            <a:pPr algn="just"/>
            <a:r>
              <a:rPr lang="es-ES" dirty="0" smtClean="0">
                <a:solidFill>
                  <a:schemeClr val="bg1"/>
                </a:solidFill>
              </a:rPr>
              <a:t>●Si </a:t>
            </a:r>
            <a:r>
              <a:rPr lang="es-ES" i="1" dirty="0" smtClean="0">
                <a:solidFill>
                  <a:schemeClr val="bg1"/>
                </a:solidFill>
              </a:rPr>
              <a:t>los hijos-as </a:t>
            </a:r>
            <a:r>
              <a:rPr lang="es-ES" dirty="0" smtClean="0">
                <a:solidFill>
                  <a:schemeClr val="bg1"/>
                </a:solidFill>
              </a:rPr>
              <a:t>lo quieren, </a:t>
            </a:r>
            <a:r>
              <a:rPr lang="es-ES" i="1" dirty="0" smtClean="0">
                <a:solidFill>
                  <a:schemeClr val="bg1"/>
                </a:solidFill>
              </a:rPr>
              <a:t>pueden dar el último adiós al cadáver </a:t>
            </a:r>
            <a:r>
              <a:rPr lang="es-ES" dirty="0" smtClean="0">
                <a:solidFill>
                  <a:schemeClr val="bg1"/>
                </a:solidFill>
              </a:rPr>
              <a:t>.En este supuesto estarán acompañados por un adulto-a adecuado-a ( empático, buen comunicador, afable, próximo, que se sienta cómodo contestando a preguntas  …). Se efectuará en la intimidad , sin prisas  y actuando sinceramente .</a:t>
            </a:r>
          </a:p>
          <a:p>
            <a:pPr algn="just"/>
            <a:r>
              <a:rPr lang="es-ES" dirty="0" smtClean="0">
                <a:solidFill>
                  <a:schemeClr val="bg1"/>
                </a:solidFill>
              </a:rPr>
              <a:t>•Se aceptará sin recriminaciones que no quieran asistir a los ritos, despedidas , que no quieran hablar sobre el tema …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110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7895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u-ES" sz="2400" b="1" dirty="0">
                <a:latin typeface="Arial" panose="020B0604020202020204" pitchFamily="34" charset="0"/>
                <a:cs typeface="Arial" panose="020B0604020202020204" pitchFamily="34" charset="0"/>
              </a:rPr>
              <a:t>ORIENTACIONES PARA FACILITAR EL DUELO DE LOS HIJOS-AS</a:t>
            </a:r>
            <a:endParaRPr lang="eu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03020"/>
            <a:ext cx="10515600" cy="5326380"/>
          </a:xfrm>
          <a:solidFill>
            <a:schemeClr val="accent6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●</a:t>
            </a:r>
            <a:r>
              <a:rPr lang="eu-ES" sz="2400" i="1" dirty="0" smtClean="0">
                <a:solidFill>
                  <a:schemeClr val="bg1"/>
                </a:solidFill>
              </a:rPr>
              <a:t>Los </a:t>
            </a:r>
            <a:r>
              <a:rPr lang="es-ES" sz="2400" i="1" dirty="0" smtClean="0">
                <a:solidFill>
                  <a:schemeClr val="bg1"/>
                </a:solidFill>
              </a:rPr>
              <a:t>hijos</a:t>
            </a:r>
            <a:r>
              <a:rPr lang="eu-ES" sz="2400" i="1" dirty="0" smtClean="0">
                <a:solidFill>
                  <a:schemeClr val="bg1"/>
                </a:solidFill>
              </a:rPr>
              <a:t>-as </a:t>
            </a:r>
            <a:r>
              <a:rPr lang="es-ES" sz="2400" i="1" dirty="0" smtClean="0">
                <a:solidFill>
                  <a:schemeClr val="bg1"/>
                </a:solidFill>
              </a:rPr>
              <a:t>pueden participar en la recogida y distribución de las pertenencias </a:t>
            </a:r>
            <a:r>
              <a:rPr lang="es-ES" sz="2400" dirty="0" smtClean="0">
                <a:solidFill>
                  <a:schemeClr val="bg1"/>
                </a:solidFill>
              </a:rPr>
              <a:t>del difunto-a. También podrían quedarse con algunas de esas pertenencias.</a:t>
            </a: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●Tópicos que deben evitarse :</a:t>
            </a:r>
            <a:r>
              <a:rPr lang="es-ES" sz="2400" i="1" dirty="0" smtClean="0">
                <a:solidFill>
                  <a:schemeClr val="bg1"/>
                </a:solidFill>
              </a:rPr>
              <a:t>”Tienes que ser fuerte y valiente “ Ahora eres la mujer o el hombre de la casa “ “ No llores” “Los hombres no lloran “ “Ya sé como te sientes “ “ El dolor, sufrimiento desaparecerá pronto” “ Aita se ha ido” “ Aita está  durmiendo”.</a:t>
            </a:r>
            <a:endParaRPr lang="es-ES" sz="2400" i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s-ES" sz="2400" i="1" dirty="0" smtClean="0">
                <a:solidFill>
                  <a:schemeClr val="bg1"/>
                </a:solidFill>
              </a:rPr>
              <a:t>●Hay que esforzarse por reducir el sentimiento de culpabilidad </a:t>
            </a:r>
            <a:r>
              <a:rPr lang="es-ES" sz="2400" dirty="0" smtClean="0">
                <a:solidFill>
                  <a:schemeClr val="bg1"/>
                </a:solidFill>
              </a:rPr>
              <a:t>sea racional o irracional ,en el caso de que existiera .</a:t>
            </a:r>
          </a:p>
          <a:p>
            <a:pPr marL="0" indent="0" algn="just">
              <a:buNone/>
            </a:pPr>
            <a:r>
              <a:rPr lang="es-ES" dirty="0">
                <a:solidFill>
                  <a:schemeClr val="bg1"/>
                </a:solidFill>
              </a:rPr>
              <a:t>●</a:t>
            </a:r>
            <a:r>
              <a:rPr lang="es-ES" sz="2400" dirty="0" smtClean="0">
                <a:solidFill>
                  <a:schemeClr val="bg1"/>
                </a:solidFill>
              </a:rPr>
              <a:t>Se puede delimitar en la  casa el </a:t>
            </a:r>
            <a:r>
              <a:rPr lang="es-ES" sz="2400" i="1" dirty="0" smtClean="0">
                <a:solidFill>
                  <a:schemeClr val="bg1"/>
                </a:solidFill>
              </a:rPr>
              <a:t>rincón del recuerdo,  no en un lugar central, </a:t>
            </a:r>
            <a:r>
              <a:rPr lang="es-ES" sz="2400" dirty="0" smtClean="0">
                <a:solidFill>
                  <a:schemeClr val="bg1"/>
                </a:solidFill>
              </a:rPr>
              <a:t>donde se almacenará todo aquello que os recuerde al difunto-a( Fotografías , videos, pertenencias, trabajos…) y  adonde retirarse cuando se necesite.</a:t>
            </a: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●No es un buen momento para cambiar de domicilio, colegio </a:t>
            </a:r>
            <a:r>
              <a:rPr lang="es-ES" sz="2400" dirty="0" err="1" smtClean="0">
                <a:solidFill>
                  <a:schemeClr val="bg1"/>
                </a:solidFill>
              </a:rPr>
              <a:t>etc</a:t>
            </a:r>
            <a:r>
              <a:rPr lang="es-ES" sz="2400" dirty="0" smtClean="0">
                <a:solidFill>
                  <a:schemeClr val="bg1"/>
                </a:solidFill>
              </a:rPr>
              <a:t> . Necesitan estabilidad y volver poco a poco a la normalidad .</a:t>
            </a: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● Es fundamental que se sientan protegidos-as , atendidos en sus necesidades y </a:t>
            </a:r>
            <a:r>
              <a:rPr lang="es-ES" sz="2400" smtClean="0">
                <a:solidFill>
                  <a:schemeClr val="bg1"/>
                </a:solidFill>
              </a:rPr>
              <a:t>entendidos –as.</a:t>
            </a:r>
            <a:endParaRPr lang="es-ES" sz="2400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ES" sz="2400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6627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u-ES" sz="2400" b="1" dirty="0">
                <a:latin typeface="Arial" panose="020B0604020202020204" pitchFamily="34" charset="0"/>
                <a:cs typeface="Arial" panose="020B0604020202020204" pitchFamily="34" charset="0"/>
              </a:rPr>
              <a:t>ORIENTACIONES PARA FACILITAR EL DUELO DE LOS HIJOS-AS</a:t>
            </a:r>
            <a:endParaRPr lang="eu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71752"/>
            <a:ext cx="10515600" cy="4905211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En el </a:t>
            </a:r>
            <a:r>
              <a:rPr lang="eu-ES" sz="2400" dirty="0" err="1" smtClean="0">
                <a:solidFill>
                  <a:schemeClr val="bg1"/>
                </a:solidFill>
              </a:rPr>
              <a:t>caso</a:t>
            </a:r>
            <a:r>
              <a:rPr lang="eu-ES" sz="2400" dirty="0" smtClean="0">
                <a:solidFill>
                  <a:schemeClr val="bg1"/>
                </a:solidFill>
              </a:rPr>
              <a:t> de </a:t>
            </a:r>
            <a:r>
              <a:rPr lang="eu-ES" sz="2400" dirty="0" err="1" smtClean="0">
                <a:solidFill>
                  <a:schemeClr val="bg1"/>
                </a:solidFill>
              </a:rPr>
              <a:t>que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i="1" dirty="0" smtClean="0">
                <a:solidFill>
                  <a:schemeClr val="bg1"/>
                </a:solidFill>
              </a:rPr>
              <a:t>el </a:t>
            </a:r>
            <a:r>
              <a:rPr lang="eu-ES" sz="2400" i="1" dirty="0" err="1" smtClean="0">
                <a:solidFill>
                  <a:schemeClr val="bg1"/>
                </a:solidFill>
              </a:rPr>
              <a:t>fallecido</a:t>
            </a:r>
            <a:r>
              <a:rPr lang="eu-ES" sz="2400" i="1" dirty="0" smtClean="0">
                <a:solidFill>
                  <a:schemeClr val="bg1"/>
                </a:solidFill>
              </a:rPr>
              <a:t>-a fuera un </a:t>
            </a:r>
            <a:r>
              <a:rPr lang="eu-ES" sz="2400" i="1" dirty="0" err="1" smtClean="0">
                <a:solidFill>
                  <a:schemeClr val="bg1"/>
                </a:solidFill>
              </a:rPr>
              <a:t>hermano</a:t>
            </a:r>
            <a:r>
              <a:rPr lang="eu-ES" sz="2400" dirty="0" smtClean="0">
                <a:solidFill>
                  <a:schemeClr val="bg1"/>
                </a:solidFill>
              </a:rPr>
              <a:t>-a </a:t>
            </a:r>
            <a:r>
              <a:rPr lang="eu-ES" sz="2400" dirty="0" err="1" smtClean="0">
                <a:solidFill>
                  <a:schemeClr val="bg1"/>
                </a:solidFill>
              </a:rPr>
              <a:t>habría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que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tener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en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cuenta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también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las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siguientes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consideraciones</a:t>
            </a:r>
            <a:r>
              <a:rPr lang="eu-ES" sz="2400" dirty="0" smtClean="0">
                <a:solidFill>
                  <a:schemeClr val="bg1"/>
                </a:solidFill>
              </a:rPr>
              <a:t> :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a)No </a:t>
            </a:r>
            <a:r>
              <a:rPr lang="eu-ES" sz="2400" dirty="0" err="1" smtClean="0">
                <a:solidFill>
                  <a:schemeClr val="bg1"/>
                </a:solidFill>
              </a:rPr>
              <a:t>pretender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que</a:t>
            </a:r>
            <a:r>
              <a:rPr lang="eu-ES" sz="2400" dirty="0" smtClean="0">
                <a:solidFill>
                  <a:schemeClr val="bg1"/>
                </a:solidFill>
              </a:rPr>
              <a:t> los </a:t>
            </a:r>
            <a:r>
              <a:rPr lang="eu-ES" sz="2400" dirty="0" err="1" smtClean="0">
                <a:solidFill>
                  <a:schemeClr val="bg1"/>
                </a:solidFill>
              </a:rPr>
              <a:t>hijos</a:t>
            </a:r>
            <a:r>
              <a:rPr lang="eu-ES" sz="2400" dirty="0" smtClean="0">
                <a:solidFill>
                  <a:schemeClr val="bg1"/>
                </a:solidFill>
              </a:rPr>
              <a:t>-as </a:t>
            </a:r>
            <a:r>
              <a:rPr lang="eu-ES" sz="2400" dirty="0" err="1" smtClean="0">
                <a:solidFill>
                  <a:schemeClr val="bg1"/>
                </a:solidFill>
              </a:rPr>
              <a:t>supervivientes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se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conviertan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en</a:t>
            </a:r>
            <a:r>
              <a:rPr lang="eu-ES" sz="2400" dirty="0" smtClean="0">
                <a:solidFill>
                  <a:schemeClr val="bg1"/>
                </a:solidFill>
              </a:rPr>
              <a:t> una </a:t>
            </a:r>
            <a:r>
              <a:rPr lang="eu-ES" sz="2400" dirty="0" err="1" smtClean="0">
                <a:solidFill>
                  <a:schemeClr val="bg1"/>
                </a:solidFill>
              </a:rPr>
              <a:t>copia</a:t>
            </a:r>
            <a:r>
              <a:rPr lang="eu-ES" sz="2400" dirty="0" smtClean="0">
                <a:solidFill>
                  <a:schemeClr val="bg1"/>
                </a:solidFill>
              </a:rPr>
              <a:t> del </a:t>
            </a:r>
            <a:r>
              <a:rPr lang="eu-ES" sz="2400" dirty="0" err="1" smtClean="0">
                <a:solidFill>
                  <a:schemeClr val="bg1"/>
                </a:solidFill>
              </a:rPr>
              <a:t>difunto</a:t>
            </a:r>
            <a:r>
              <a:rPr lang="eu-ES" sz="2400" dirty="0" smtClean="0">
                <a:solidFill>
                  <a:schemeClr val="bg1"/>
                </a:solidFill>
              </a:rPr>
              <a:t> o </a:t>
            </a:r>
            <a:r>
              <a:rPr lang="eu-ES" sz="2400" dirty="0" err="1" smtClean="0">
                <a:solidFill>
                  <a:schemeClr val="bg1"/>
                </a:solidFill>
              </a:rPr>
              <a:t>difunta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ocupando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exactamente</a:t>
            </a:r>
            <a:r>
              <a:rPr lang="eu-ES" sz="2400" dirty="0" smtClean="0">
                <a:solidFill>
                  <a:schemeClr val="bg1"/>
                </a:solidFill>
              </a:rPr>
              <a:t> su  </a:t>
            </a:r>
            <a:r>
              <a:rPr lang="eu-ES" sz="2400" dirty="0" err="1" smtClean="0">
                <a:solidFill>
                  <a:schemeClr val="bg1"/>
                </a:solidFill>
              </a:rPr>
              <a:t>lugar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en</a:t>
            </a:r>
            <a:r>
              <a:rPr lang="eu-ES" sz="2400" dirty="0" smtClean="0">
                <a:solidFill>
                  <a:schemeClr val="bg1"/>
                </a:solidFill>
              </a:rPr>
              <a:t> la familia 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b) </a:t>
            </a:r>
            <a:r>
              <a:rPr lang="eu-ES" sz="2400" dirty="0" err="1" smtClean="0">
                <a:solidFill>
                  <a:schemeClr val="bg1"/>
                </a:solidFill>
              </a:rPr>
              <a:t>Evitar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que</a:t>
            </a:r>
            <a:r>
              <a:rPr lang="eu-ES" sz="2400" dirty="0" smtClean="0">
                <a:solidFill>
                  <a:schemeClr val="bg1"/>
                </a:solidFill>
              </a:rPr>
              <a:t> el </a:t>
            </a:r>
            <a:r>
              <a:rPr lang="eu-ES" sz="2400" dirty="0" err="1" smtClean="0">
                <a:solidFill>
                  <a:schemeClr val="bg1"/>
                </a:solidFill>
              </a:rPr>
              <a:t>dolor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por</a:t>
            </a:r>
            <a:r>
              <a:rPr lang="eu-ES" sz="2400" dirty="0" smtClean="0">
                <a:solidFill>
                  <a:schemeClr val="bg1"/>
                </a:solidFill>
              </a:rPr>
              <a:t> la </a:t>
            </a:r>
            <a:r>
              <a:rPr lang="eu-ES" sz="2400" dirty="0" err="1" smtClean="0">
                <a:solidFill>
                  <a:schemeClr val="bg1"/>
                </a:solidFill>
              </a:rPr>
              <a:t>pérdida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os</a:t>
            </a:r>
            <a:r>
              <a:rPr lang="eu-ES" sz="2400" dirty="0" smtClean="0">
                <a:solidFill>
                  <a:schemeClr val="bg1"/>
                </a:solidFill>
              </a:rPr>
              <a:t>  </a:t>
            </a:r>
            <a:r>
              <a:rPr lang="eu-ES" sz="2400" dirty="0" err="1" smtClean="0">
                <a:solidFill>
                  <a:schemeClr val="bg1"/>
                </a:solidFill>
              </a:rPr>
              <a:t>impida</a:t>
            </a:r>
            <a:r>
              <a:rPr lang="eu-ES" sz="2400" dirty="0" smtClean="0">
                <a:solidFill>
                  <a:schemeClr val="bg1"/>
                </a:solidFill>
              </a:rPr>
              <a:t>   </a:t>
            </a:r>
            <a:r>
              <a:rPr lang="eu-ES" sz="2400" dirty="0" err="1" smtClean="0">
                <a:solidFill>
                  <a:schemeClr val="bg1"/>
                </a:solidFill>
              </a:rPr>
              <a:t>satisfacer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las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necesidades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físicas</a:t>
            </a:r>
            <a:r>
              <a:rPr lang="eu-ES" sz="2400" dirty="0" smtClean="0">
                <a:solidFill>
                  <a:schemeClr val="bg1"/>
                </a:solidFill>
              </a:rPr>
              <a:t> , </a:t>
            </a:r>
            <a:r>
              <a:rPr lang="eu-ES" sz="2400" dirty="0" err="1" smtClean="0">
                <a:solidFill>
                  <a:schemeClr val="bg1"/>
                </a:solidFill>
              </a:rPr>
              <a:t>emocionales</a:t>
            </a:r>
            <a:r>
              <a:rPr lang="eu-ES" sz="2400" dirty="0" smtClean="0">
                <a:solidFill>
                  <a:schemeClr val="bg1"/>
                </a:solidFill>
              </a:rPr>
              <a:t> y </a:t>
            </a:r>
            <a:r>
              <a:rPr lang="eu-ES" sz="2400" dirty="0" err="1" smtClean="0">
                <a:solidFill>
                  <a:schemeClr val="bg1"/>
                </a:solidFill>
              </a:rPr>
              <a:t>cognitivas</a:t>
            </a:r>
            <a:r>
              <a:rPr lang="eu-ES" sz="2400" dirty="0" smtClean="0">
                <a:solidFill>
                  <a:schemeClr val="bg1"/>
                </a:solidFill>
              </a:rPr>
              <a:t> de </a:t>
            </a:r>
            <a:r>
              <a:rPr lang="eu-ES" sz="2400" dirty="0" err="1" smtClean="0">
                <a:solidFill>
                  <a:schemeClr val="bg1"/>
                </a:solidFill>
              </a:rPr>
              <a:t>sus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hijos</a:t>
            </a:r>
            <a:r>
              <a:rPr lang="eu-ES" sz="2400" dirty="0" smtClean="0">
                <a:solidFill>
                  <a:schemeClr val="bg1"/>
                </a:solidFill>
              </a:rPr>
              <a:t>-as </a:t>
            </a:r>
            <a:r>
              <a:rPr lang="eu-ES" sz="2400" dirty="0" err="1" smtClean="0">
                <a:solidFill>
                  <a:schemeClr val="bg1"/>
                </a:solidFill>
              </a:rPr>
              <a:t>supervivientes</a:t>
            </a:r>
            <a:r>
              <a:rPr lang="eu-ES" sz="2400" dirty="0" smtClean="0">
                <a:solidFill>
                  <a:schemeClr val="bg1"/>
                </a:solidFill>
              </a:rPr>
              <a:t> .</a:t>
            </a:r>
            <a:r>
              <a:rPr lang="eu-ES" sz="2400" dirty="0" err="1" smtClean="0">
                <a:solidFill>
                  <a:schemeClr val="bg1"/>
                </a:solidFill>
              </a:rPr>
              <a:t>Pedid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ayuda</a:t>
            </a:r>
            <a:r>
              <a:rPr lang="eu-ES" sz="2400" dirty="0" smtClean="0">
                <a:solidFill>
                  <a:schemeClr val="bg1"/>
                </a:solidFill>
              </a:rPr>
              <a:t> a </a:t>
            </a:r>
            <a:r>
              <a:rPr lang="eu-ES" sz="2400" dirty="0" err="1" smtClean="0">
                <a:solidFill>
                  <a:schemeClr val="bg1"/>
                </a:solidFill>
              </a:rPr>
              <a:t>parientes</a:t>
            </a:r>
            <a:r>
              <a:rPr lang="eu-ES" sz="2400" dirty="0" smtClean="0">
                <a:solidFill>
                  <a:schemeClr val="bg1"/>
                </a:solidFill>
              </a:rPr>
              <a:t>, </a:t>
            </a:r>
            <a:r>
              <a:rPr lang="eu-ES" sz="2400" dirty="0" err="1" smtClean="0">
                <a:solidFill>
                  <a:schemeClr val="bg1"/>
                </a:solidFill>
              </a:rPr>
              <a:t>amigos</a:t>
            </a:r>
            <a:r>
              <a:rPr lang="eu-ES" sz="2400" dirty="0" smtClean="0">
                <a:solidFill>
                  <a:schemeClr val="bg1"/>
                </a:solidFill>
              </a:rPr>
              <a:t>-a  si fuera </a:t>
            </a:r>
            <a:r>
              <a:rPr lang="eu-ES" sz="2400" dirty="0" err="1" smtClean="0">
                <a:solidFill>
                  <a:schemeClr val="bg1"/>
                </a:solidFill>
              </a:rPr>
              <a:t>necesario</a:t>
            </a:r>
            <a:r>
              <a:rPr lang="eu-ES" sz="2400" dirty="0" smtClean="0">
                <a:solidFill>
                  <a:schemeClr val="bg1"/>
                </a:solidFill>
              </a:rPr>
              <a:t> 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c) No </a:t>
            </a:r>
            <a:r>
              <a:rPr lang="eu-ES" sz="2400" dirty="0" err="1" smtClean="0">
                <a:solidFill>
                  <a:schemeClr val="bg1"/>
                </a:solidFill>
              </a:rPr>
              <a:t>efectuar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comparaciones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entre</a:t>
            </a:r>
            <a:r>
              <a:rPr lang="eu-ES" sz="2400" dirty="0" smtClean="0">
                <a:solidFill>
                  <a:schemeClr val="bg1"/>
                </a:solidFill>
              </a:rPr>
              <a:t> el </a:t>
            </a:r>
            <a:r>
              <a:rPr lang="eu-ES" sz="2400" dirty="0" err="1" smtClean="0">
                <a:solidFill>
                  <a:schemeClr val="bg1"/>
                </a:solidFill>
              </a:rPr>
              <a:t>hijo</a:t>
            </a:r>
            <a:r>
              <a:rPr lang="eu-ES" sz="2400" dirty="0" smtClean="0">
                <a:solidFill>
                  <a:schemeClr val="bg1"/>
                </a:solidFill>
              </a:rPr>
              <a:t>-a </a:t>
            </a:r>
            <a:r>
              <a:rPr lang="eu-ES" sz="2400" dirty="0" err="1" smtClean="0">
                <a:solidFill>
                  <a:schemeClr val="bg1"/>
                </a:solidFill>
              </a:rPr>
              <a:t>que</a:t>
            </a:r>
            <a:r>
              <a:rPr lang="eu-ES" sz="2400" dirty="0" smtClean="0">
                <a:solidFill>
                  <a:schemeClr val="bg1"/>
                </a:solidFill>
              </a:rPr>
              <a:t> ha </a:t>
            </a:r>
            <a:r>
              <a:rPr lang="eu-ES" sz="2400" dirty="0" err="1" smtClean="0">
                <a:solidFill>
                  <a:schemeClr val="bg1"/>
                </a:solidFill>
              </a:rPr>
              <a:t>fallecido</a:t>
            </a:r>
            <a:r>
              <a:rPr lang="eu-ES" sz="2400" dirty="0" smtClean="0">
                <a:solidFill>
                  <a:schemeClr val="bg1"/>
                </a:solidFill>
              </a:rPr>
              <a:t> y los </a:t>
            </a:r>
            <a:r>
              <a:rPr lang="eu-ES" sz="2400" dirty="0" err="1" smtClean="0">
                <a:solidFill>
                  <a:schemeClr val="bg1"/>
                </a:solidFill>
              </a:rPr>
              <a:t>supervivientes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e) No </a:t>
            </a:r>
            <a:r>
              <a:rPr lang="eu-ES" sz="2400" dirty="0" err="1" smtClean="0">
                <a:solidFill>
                  <a:schemeClr val="bg1"/>
                </a:solidFill>
              </a:rPr>
              <a:t>manifestar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que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se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hubiera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preferido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que</a:t>
            </a:r>
            <a:r>
              <a:rPr lang="eu-ES" sz="2400" dirty="0" smtClean="0">
                <a:solidFill>
                  <a:schemeClr val="bg1"/>
                </a:solidFill>
              </a:rPr>
              <a:t> el </a:t>
            </a:r>
            <a:r>
              <a:rPr lang="eu-ES" sz="2400" dirty="0" err="1" smtClean="0">
                <a:solidFill>
                  <a:schemeClr val="bg1"/>
                </a:solidFill>
              </a:rPr>
              <a:t>muerto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hubiera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sido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otro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hijo</a:t>
            </a:r>
            <a:r>
              <a:rPr lang="eu-ES" sz="2400" dirty="0" smtClean="0">
                <a:solidFill>
                  <a:schemeClr val="bg1"/>
                </a:solidFill>
              </a:rPr>
              <a:t>-a .</a:t>
            </a:r>
          </a:p>
          <a:p>
            <a:pPr marL="0" indent="0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f) Si el </a:t>
            </a:r>
            <a:r>
              <a:rPr lang="eu-ES" sz="2400" dirty="0" err="1" smtClean="0">
                <a:solidFill>
                  <a:schemeClr val="bg1"/>
                </a:solidFill>
              </a:rPr>
              <a:t>duelo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se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intensifica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notablemente</a:t>
            </a:r>
            <a:r>
              <a:rPr lang="eu-ES" sz="2400" dirty="0" smtClean="0">
                <a:solidFill>
                  <a:schemeClr val="bg1"/>
                </a:solidFill>
              </a:rPr>
              <a:t>   o </a:t>
            </a:r>
            <a:r>
              <a:rPr lang="eu-ES" sz="2400" dirty="0" err="1" smtClean="0">
                <a:solidFill>
                  <a:schemeClr val="bg1"/>
                </a:solidFill>
              </a:rPr>
              <a:t>se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prolonga</a:t>
            </a:r>
            <a:r>
              <a:rPr lang="eu-ES" sz="2400" dirty="0" smtClean="0">
                <a:solidFill>
                  <a:schemeClr val="bg1"/>
                </a:solidFill>
              </a:rPr>
              <a:t>   </a:t>
            </a:r>
            <a:r>
              <a:rPr lang="eu-ES" sz="2400" dirty="0" err="1" smtClean="0">
                <a:solidFill>
                  <a:schemeClr val="bg1"/>
                </a:solidFill>
              </a:rPr>
              <a:t>excesivamente</a:t>
            </a:r>
            <a:r>
              <a:rPr lang="eu-ES" sz="2400" dirty="0" smtClean="0">
                <a:solidFill>
                  <a:schemeClr val="bg1"/>
                </a:solidFill>
              </a:rPr>
              <a:t> </a:t>
            </a:r>
            <a:r>
              <a:rPr lang="eu-ES" sz="2400" dirty="0" err="1" smtClean="0">
                <a:solidFill>
                  <a:schemeClr val="bg1"/>
                </a:solidFill>
              </a:rPr>
              <a:t>acudir</a:t>
            </a:r>
            <a:r>
              <a:rPr lang="eu-ES" sz="2400" dirty="0" smtClean="0">
                <a:solidFill>
                  <a:schemeClr val="bg1"/>
                </a:solidFill>
              </a:rPr>
              <a:t> a la </a:t>
            </a:r>
            <a:r>
              <a:rPr lang="eu-ES" sz="2400" dirty="0" err="1" smtClean="0">
                <a:solidFill>
                  <a:schemeClr val="bg1"/>
                </a:solidFill>
              </a:rPr>
              <a:t>consulta</a:t>
            </a:r>
            <a:r>
              <a:rPr lang="eu-ES" sz="2400" dirty="0" smtClean="0">
                <a:solidFill>
                  <a:schemeClr val="bg1"/>
                </a:solidFill>
              </a:rPr>
              <a:t> de un-a </a:t>
            </a:r>
            <a:r>
              <a:rPr lang="eu-ES" sz="2400" dirty="0" err="1" smtClean="0">
                <a:solidFill>
                  <a:schemeClr val="bg1"/>
                </a:solidFill>
              </a:rPr>
              <a:t>especialista</a:t>
            </a:r>
            <a:r>
              <a:rPr lang="eu-ES" sz="2400" dirty="0" smtClean="0">
                <a:solidFill>
                  <a:schemeClr val="bg1"/>
                </a:solidFill>
              </a:rPr>
              <a:t>. </a:t>
            </a:r>
            <a:endParaRPr lang="eu-E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u-ES" sz="2400" dirty="0" smtClean="0"/>
          </a:p>
        </p:txBody>
      </p:sp>
    </p:spTree>
    <p:extLst>
      <p:ext uri="{BB962C8B-B14F-4D97-AF65-F5344CB8AC3E}">
        <p14:creationId xmlns:p14="http://schemas.microsoft.com/office/powerpoint/2010/main" val="129218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75635"/>
            <a:ext cx="10515600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u-ES" sz="2400" b="1" dirty="0">
                <a:latin typeface="Arial" panose="020B0604020202020204" pitchFamily="34" charset="0"/>
                <a:cs typeface="Arial" panose="020B0604020202020204" pitchFamily="34" charset="0"/>
              </a:rPr>
              <a:t>ORIENTACIONES PARA FACILITAR EL DUELO DE LOS HIJOS-AS</a:t>
            </a:r>
            <a:endParaRPr lang="eu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94460"/>
            <a:ext cx="10515600" cy="508635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●</a:t>
            </a:r>
            <a:r>
              <a:rPr lang="es-ES" sz="2400" b="1" dirty="0" smtClean="0">
                <a:solidFill>
                  <a:schemeClr val="bg1"/>
                </a:solidFill>
              </a:rPr>
              <a:t>Indicios reveladores de un duelo complicado</a:t>
            </a:r>
            <a:r>
              <a:rPr lang="es-ES" sz="2400" dirty="0" smtClean="0">
                <a:solidFill>
                  <a:schemeClr val="bg1"/>
                </a:solidFill>
              </a:rPr>
              <a:t>. </a:t>
            </a:r>
            <a:r>
              <a:rPr lang="es-ES" sz="2400" b="1" dirty="0" smtClean="0">
                <a:solidFill>
                  <a:schemeClr val="bg1"/>
                </a:solidFill>
              </a:rPr>
              <a:t>Intervención de un especialista.</a:t>
            </a:r>
            <a:endParaRPr lang="es-ES" sz="2400" dirty="0" smtClean="0">
              <a:solidFill>
                <a:schemeClr val="bg1"/>
              </a:solidFill>
            </a:endParaRPr>
          </a:p>
          <a:p>
            <a:pPr marL="457200" indent="-457200" algn="just">
              <a:buAutoNum type="alphaLcParenR"/>
            </a:pPr>
            <a:r>
              <a:rPr lang="es-ES" sz="2400" i="1" dirty="0" smtClean="0">
                <a:solidFill>
                  <a:schemeClr val="bg1"/>
                </a:solidFill>
              </a:rPr>
              <a:t>Disminución</a:t>
            </a:r>
            <a:r>
              <a:rPr lang="es-ES" sz="2400" dirty="0" smtClean="0">
                <a:solidFill>
                  <a:schemeClr val="bg1"/>
                </a:solidFill>
              </a:rPr>
              <a:t> notable y persistente en el </a:t>
            </a:r>
            <a:r>
              <a:rPr lang="es-ES" sz="2400" i="1" dirty="0" smtClean="0">
                <a:solidFill>
                  <a:schemeClr val="bg1"/>
                </a:solidFill>
              </a:rPr>
              <a:t>rendimiento escolar </a:t>
            </a:r>
            <a:r>
              <a:rPr lang="eu-ES" sz="2400" dirty="0" smtClean="0">
                <a:solidFill>
                  <a:schemeClr val="bg1"/>
                </a:solidFill>
              </a:rPr>
              <a:t>.</a:t>
            </a:r>
            <a:endParaRPr lang="eu-ES" sz="24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u-ES" sz="2400" dirty="0" smtClean="0">
                <a:solidFill>
                  <a:schemeClr val="bg1"/>
                </a:solidFill>
              </a:rPr>
              <a:t>b) </a:t>
            </a:r>
            <a:r>
              <a:rPr lang="es-ES" sz="2400" i="1" dirty="0" smtClean="0">
                <a:solidFill>
                  <a:schemeClr val="bg1"/>
                </a:solidFill>
              </a:rPr>
              <a:t>Depresión</a:t>
            </a:r>
            <a:r>
              <a:rPr lang="es-ES" sz="2400" dirty="0" smtClean="0">
                <a:solidFill>
                  <a:schemeClr val="bg1"/>
                </a:solidFill>
              </a:rPr>
              <a:t> ( tristeza, falta de  interés por actividades anteriormente atractivas, pasividad, apatía, pesimismo, problemas alimenticios o relacionados con el sueño, culpabilidad , autoestima reducida  …).</a:t>
            </a: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c) </a:t>
            </a:r>
            <a:r>
              <a:rPr lang="es-ES" sz="2400" i="1" dirty="0" smtClean="0">
                <a:solidFill>
                  <a:schemeClr val="bg1"/>
                </a:solidFill>
              </a:rPr>
              <a:t>Alteraciones en  las relaciones </a:t>
            </a:r>
            <a:r>
              <a:rPr lang="es-ES" sz="2400" dirty="0" smtClean="0">
                <a:solidFill>
                  <a:schemeClr val="bg1"/>
                </a:solidFill>
              </a:rPr>
              <a:t>familiares y sociales .</a:t>
            </a: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d) </a:t>
            </a:r>
            <a:r>
              <a:rPr lang="es-ES" sz="2400" i="1" dirty="0" smtClean="0">
                <a:solidFill>
                  <a:schemeClr val="bg1"/>
                </a:solidFill>
              </a:rPr>
              <a:t>Auto-agresividad</a:t>
            </a:r>
            <a:r>
              <a:rPr lang="es-ES" sz="2400" dirty="0" smtClean="0">
                <a:solidFill>
                  <a:schemeClr val="bg1"/>
                </a:solidFill>
              </a:rPr>
              <a:t>. Ideaciones , planes o intentos de suicidio.</a:t>
            </a: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e) </a:t>
            </a:r>
            <a:r>
              <a:rPr lang="es-ES" sz="2400" i="1" dirty="0" smtClean="0">
                <a:solidFill>
                  <a:schemeClr val="bg1"/>
                </a:solidFill>
              </a:rPr>
              <a:t>Conductas de riesgo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smtClean="0">
                <a:solidFill>
                  <a:schemeClr val="bg1"/>
                </a:solidFill>
              </a:rPr>
              <a:t>en adolescentes</a:t>
            </a:r>
            <a:r>
              <a:rPr lang="es-ES" sz="2400" dirty="0" smtClean="0">
                <a:solidFill>
                  <a:schemeClr val="bg1"/>
                </a:solidFill>
              </a:rPr>
              <a:t>: Peleas, consumo de drogas o alcohol, sexo sin medidas de protección, conducción temeraria … </a:t>
            </a:r>
            <a:endParaRPr lang="es-ES" sz="24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f) </a:t>
            </a:r>
            <a:r>
              <a:rPr lang="es-ES" sz="2400" i="1" dirty="0" smtClean="0">
                <a:solidFill>
                  <a:schemeClr val="bg1"/>
                </a:solidFill>
              </a:rPr>
              <a:t>Fobias</a:t>
            </a:r>
            <a:r>
              <a:rPr lang="es-ES" sz="2400" dirty="0" smtClean="0">
                <a:solidFill>
                  <a:schemeClr val="bg1"/>
                </a:solidFill>
              </a:rPr>
              <a:t> respecto a la enfermedad y la muerte .</a:t>
            </a:r>
          </a:p>
          <a:p>
            <a:pPr marL="0" indent="0" algn="just">
              <a:buNone/>
            </a:pPr>
            <a:r>
              <a:rPr lang="es-ES" sz="2400" i="1" dirty="0" smtClean="0">
                <a:solidFill>
                  <a:schemeClr val="bg1"/>
                </a:solidFill>
              </a:rPr>
              <a:t>g)Respuestas emocionales excesivas </a:t>
            </a:r>
            <a:r>
              <a:rPr lang="es-ES" sz="2400" dirty="0" smtClean="0">
                <a:solidFill>
                  <a:schemeClr val="bg1"/>
                </a:solidFill>
              </a:rPr>
              <a:t>ante pequeñas dificultades .</a:t>
            </a:r>
          </a:p>
          <a:p>
            <a:pPr marL="0" indent="0" algn="just">
              <a:buNone/>
            </a:pPr>
            <a:r>
              <a:rPr lang="es-ES" sz="2400" dirty="0" smtClean="0">
                <a:solidFill>
                  <a:schemeClr val="bg1"/>
                </a:solidFill>
              </a:rPr>
              <a:t>h) </a:t>
            </a:r>
            <a:r>
              <a:rPr lang="es-ES" sz="2400" i="1" dirty="0" smtClean="0">
                <a:solidFill>
                  <a:schemeClr val="bg1"/>
                </a:solidFill>
              </a:rPr>
              <a:t>Negación persistente del dolor </a:t>
            </a:r>
            <a:r>
              <a:rPr lang="es-ES" sz="2400" dirty="0" smtClean="0">
                <a:solidFill>
                  <a:schemeClr val="bg1"/>
                </a:solidFill>
              </a:rPr>
              <a:t>y sufrimiento.</a:t>
            </a:r>
          </a:p>
          <a:p>
            <a:pPr marL="0" indent="0">
              <a:buNone/>
            </a:pPr>
            <a:endParaRPr lang="es-ES" sz="2400" dirty="0" smtClean="0"/>
          </a:p>
          <a:p>
            <a:pPr marL="0" indent="0">
              <a:buNone/>
            </a:pPr>
            <a:endParaRPr lang="es-ES" sz="2400" dirty="0" smtClean="0"/>
          </a:p>
          <a:p>
            <a:pPr marL="0" indent="0">
              <a:buNone/>
            </a:pPr>
            <a:endParaRPr lang="es-ES" sz="2400" dirty="0" smtClean="0"/>
          </a:p>
          <a:p>
            <a:pPr marL="0" indent="0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77734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9482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u-ES" sz="2400" b="1" dirty="0">
                <a:latin typeface="Arial" panose="020B0604020202020204" pitchFamily="34" charset="0"/>
                <a:cs typeface="Arial" panose="020B0604020202020204" pitchFamily="34" charset="0"/>
              </a:rPr>
              <a:t>ORIENTACIONES PARA FACILITAR EL DUELO DE LOS HIJOS-AS</a:t>
            </a:r>
            <a:endParaRPr lang="eu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82262"/>
            <a:ext cx="10515600" cy="4894702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u-ES" dirty="0" smtClean="0">
                <a:solidFill>
                  <a:schemeClr val="bg1"/>
                </a:solidFill>
              </a:rPr>
              <a:t>●</a:t>
            </a:r>
            <a:r>
              <a:rPr lang="eu-ES" b="1" i="1" dirty="0" err="1" smtClean="0">
                <a:solidFill>
                  <a:schemeClr val="bg1"/>
                </a:solidFill>
              </a:rPr>
              <a:t>Nota</a:t>
            </a:r>
            <a:r>
              <a:rPr lang="eu-ES" dirty="0" err="1" smtClean="0">
                <a:solidFill>
                  <a:schemeClr val="bg1"/>
                </a:solidFill>
              </a:rPr>
              <a:t>.Las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presentes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consideraciones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están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pensadas</a:t>
            </a:r>
            <a:r>
              <a:rPr lang="eu-ES" dirty="0" smtClean="0">
                <a:solidFill>
                  <a:schemeClr val="bg1"/>
                </a:solidFill>
              </a:rPr>
              <a:t> para </a:t>
            </a:r>
            <a:r>
              <a:rPr lang="eu-ES" dirty="0" err="1" smtClean="0">
                <a:solidFill>
                  <a:schemeClr val="bg1"/>
                </a:solidFill>
              </a:rPr>
              <a:t>ser</a:t>
            </a:r>
            <a:r>
              <a:rPr lang="eu-ES" dirty="0" smtClean="0">
                <a:solidFill>
                  <a:schemeClr val="bg1"/>
                </a:solidFill>
              </a:rPr>
              <a:t>  </a:t>
            </a:r>
            <a:r>
              <a:rPr lang="eu-ES" dirty="0" err="1" smtClean="0">
                <a:solidFill>
                  <a:schemeClr val="bg1"/>
                </a:solidFill>
              </a:rPr>
              <a:t>tenidas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en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cuenta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cuando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se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produce</a:t>
            </a:r>
            <a:r>
              <a:rPr lang="eu-ES" dirty="0" smtClean="0">
                <a:solidFill>
                  <a:schemeClr val="bg1"/>
                </a:solidFill>
              </a:rPr>
              <a:t> la </a:t>
            </a:r>
            <a:r>
              <a:rPr lang="eu-ES" dirty="0" err="1" smtClean="0">
                <a:solidFill>
                  <a:schemeClr val="bg1"/>
                </a:solidFill>
              </a:rPr>
              <a:t>muerte</a:t>
            </a:r>
            <a:r>
              <a:rPr lang="eu-ES" dirty="0" smtClean="0">
                <a:solidFill>
                  <a:schemeClr val="bg1"/>
                </a:solidFill>
              </a:rPr>
              <a:t> de un familiar </a:t>
            </a:r>
            <a:r>
              <a:rPr lang="eu-ES" dirty="0" err="1" smtClean="0">
                <a:solidFill>
                  <a:schemeClr val="bg1"/>
                </a:solidFill>
              </a:rPr>
              <a:t>cercano</a:t>
            </a:r>
            <a:r>
              <a:rPr lang="eu-ES" dirty="0" smtClean="0">
                <a:solidFill>
                  <a:schemeClr val="bg1"/>
                </a:solidFill>
              </a:rPr>
              <a:t> ( aita, ama, </a:t>
            </a:r>
            <a:r>
              <a:rPr lang="eu-ES" dirty="0" err="1" smtClean="0">
                <a:solidFill>
                  <a:schemeClr val="bg1"/>
                </a:solidFill>
              </a:rPr>
              <a:t>hermano</a:t>
            </a:r>
            <a:r>
              <a:rPr lang="eu-ES" dirty="0" smtClean="0">
                <a:solidFill>
                  <a:schemeClr val="bg1"/>
                </a:solidFill>
              </a:rPr>
              <a:t>-a , </a:t>
            </a:r>
            <a:r>
              <a:rPr lang="eu-ES" dirty="0" err="1" smtClean="0">
                <a:solidFill>
                  <a:schemeClr val="bg1"/>
                </a:solidFill>
              </a:rPr>
              <a:t>abuelo</a:t>
            </a:r>
            <a:r>
              <a:rPr lang="eu-ES" dirty="0" smtClean="0">
                <a:solidFill>
                  <a:schemeClr val="bg1"/>
                </a:solidFill>
              </a:rPr>
              <a:t>-a…)</a:t>
            </a:r>
            <a:endParaRPr lang="eu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6948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1130</Words>
  <Application>Microsoft Office PowerPoint</Application>
  <PresentationFormat>Panorámica</PresentationFormat>
  <Paragraphs>52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ORIENTACIONES PARA FACILITAR EL DUELO DE LOS HIJOS-AS</vt:lpstr>
      <vt:lpstr>ORIENTACIONES PARA FACILITAR EL DUELO DE LOS HIJOS-AS</vt:lpstr>
      <vt:lpstr>ORIENTACIONES PARA FACILITAR EL DUELO DE LOS HIJOS-AS</vt:lpstr>
      <vt:lpstr>ORIENTACIONES PARA FACILITAR EL DUELO DE LOS HIJOS-AS</vt:lpstr>
      <vt:lpstr>ORIENTACIONES PARA FACILITAR EL DUELO DE LOS HIJOS-AS</vt:lpstr>
      <vt:lpstr>ORIENTACIONES PARA FACILITAR EL DUELO DE LOS HIJOS-AS</vt:lpstr>
      <vt:lpstr>ORIENTACIONES PARA FACILITAR EL DUELO DE LOS HIJOS-AS</vt:lpstr>
    </vt:vector>
  </TitlesOfParts>
  <Company>Hezkuntza Saila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ORIENTACIONES  A PADRES-MADRES PARA FACILITAR EL DUELO DE LOS HIJOS-AS</dc:title>
  <dc:creator>Peio Bilbao Sanz</dc:creator>
  <cp:lastModifiedBy>Peio Bilbao Sanz</cp:lastModifiedBy>
  <cp:revision>36</cp:revision>
  <dcterms:created xsi:type="dcterms:W3CDTF">2019-02-25T09:48:55Z</dcterms:created>
  <dcterms:modified xsi:type="dcterms:W3CDTF">2019-04-09T14:21:28Z</dcterms:modified>
</cp:coreProperties>
</file>