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003399"/>
    <a:srgbClr val="0066FF"/>
    <a:srgbClr val="3366FF"/>
    <a:srgbClr val="CC99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419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161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427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913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697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731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748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315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40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519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917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BABCD-0B4F-47EC-8ED2-FFF042E28E01}" type="datetimeFigureOut">
              <a:rPr lang="es-ES" smtClean="0"/>
              <a:t>25/03/2019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BA0FD-2D2A-4992-9B99-6BD7E531E80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065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548681"/>
            <a:ext cx="8352928" cy="648071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+mn-lt"/>
              </a:rPr>
              <a:t>IKASLEEN GAIXOTASUN LARRIEN AURREAN ZER EGIN?</a:t>
            </a:r>
            <a:endParaRPr lang="es-E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352928" cy="518457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bg1"/>
                </a:solidFill>
              </a:rPr>
              <a:t>•</a:t>
            </a:r>
            <a:r>
              <a:rPr lang="eu-ES" sz="2400" b="1" dirty="0" smtClean="0">
                <a:solidFill>
                  <a:schemeClr val="bg1"/>
                </a:solidFill>
              </a:rPr>
              <a:t>Ikaslea ospitalean  dagoenean.</a:t>
            </a:r>
          </a:p>
          <a:p>
            <a:pPr algn="just"/>
            <a:r>
              <a:rPr lang="eu-ES" sz="2400" dirty="0" smtClean="0">
                <a:solidFill>
                  <a:schemeClr val="bg1"/>
                </a:solidFill>
              </a:rPr>
              <a:t>Honako koordinazioak ematen direla bermatu behar da:</a:t>
            </a:r>
          </a:p>
          <a:p>
            <a:pPr algn="just"/>
            <a:r>
              <a:rPr lang="eu-ES" sz="2400" b="1" i="1" dirty="0" smtClean="0">
                <a:solidFill>
                  <a:schemeClr val="bg1"/>
                </a:solidFill>
              </a:rPr>
              <a:t>a</a:t>
            </a:r>
            <a:r>
              <a:rPr lang="eu-ES" sz="2400" dirty="0" smtClean="0">
                <a:solidFill>
                  <a:schemeClr val="bg1"/>
                </a:solidFill>
              </a:rPr>
              <a:t>)</a:t>
            </a:r>
            <a:r>
              <a:rPr lang="eu-ES" sz="2400" b="1" i="1" dirty="0" smtClean="0">
                <a:solidFill>
                  <a:schemeClr val="bg1"/>
                </a:solidFill>
              </a:rPr>
              <a:t>Ikaslea-Tutorea.</a:t>
            </a:r>
            <a:r>
              <a:rPr lang="eu-ES" sz="2400" dirty="0" smtClean="0">
                <a:solidFill>
                  <a:schemeClr val="bg1"/>
                </a:solidFill>
              </a:rPr>
              <a:t>  </a:t>
            </a:r>
          </a:p>
          <a:p>
            <a:pPr algn="just"/>
            <a:r>
              <a:rPr lang="eu-ES" sz="2400" dirty="0" smtClean="0">
                <a:solidFill>
                  <a:schemeClr val="bg1"/>
                </a:solidFill>
              </a:rPr>
              <a:t>a.1.Sakeleko telefonoa(</a:t>
            </a:r>
            <a:r>
              <a:rPr lang="eu-ES" sz="2400" dirty="0" err="1" smtClean="0">
                <a:solidFill>
                  <a:schemeClr val="bg1"/>
                </a:solidFill>
              </a:rPr>
              <a:t>WhatsApp</a:t>
            </a:r>
            <a:r>
              <a:rPr lang="eu-ES" sz="2400" dirty="0" smtClean="0">
                <a:solidFill>
                  <a:schemeClr val="bg1"/>
                </a:solidFill>
              </a:rPr>
              <a:t>, mezuak, deiak), posta elektronikoa, </a:t>
            </a:r>
            <a:r>
              <a:rPr lang="eu-ES" sz="2400" dirty="0" err="1" smtClean="0">
                <a:solidFill>
                  <a:schemeClr val="bg1"/>
                </a:solidFill>
              </a:rPr>
              <a:t>Edmodo</a:t>
            </a:r>
            <a:r>
              <a:rPr lang="eu-ES" sz="2400" dirty="0" smtClean="0">
                <a:solidFill>
                  <a:schemeClr val="bg1"/>
                </a:solidFill>
              </a:rPr>
              <a:t>, </a:t>
            </a:r>
            <a:r>
              <a:rPr lang="eu-ES" sz="2400" dirty="0" err="1" smtClean="0">
                <a:solidFill>
                  <a:schemeClr val="bg1"/>
                </a:solidFill>
              </a:rPr>
              <a:t>chats</a:t>
            </a:r>
            <a:r>
              <a:rPr lang="eu-ES" sz="2400" dirty="0">
                <a:solidFill>
                  <a:schemeClr val="bg1"/>
                </a:solidFill>
              </a:rPr>
              <a:t> </a:t>
            </a:r>
            <a:r>
              <a:rPr lang="eu-ES" sz="2400" dirty="0" smtClean="0">
                <a:solidFill>
                  <a:schemeClr val="bg1"/>
                </a:solidFill>
              </a:rPr>
              <a:t>e.a. ,erabiliz, Tutoreak ariketak,iradokizunak, materialak, azterketak,adore mezuak e.a.igorri diezazkioke ,eta ikaslearen  galderak, zalantzak, iradokizunak</a:t>
            </a:r>
            <a:r>
              <a:rPr lang="eu-ES" sz="2400" dirty="0">
                <a:solidFill>
                  <a:schemeClr val="bg1"/>
                </a:solidFill>
              </a:rPr>
              <a:t>, egindako ariketak </a:t>
            </a:r>
            <a:r>
              <a:rPr lang="eu-ES" sz="2400" dirty="0" smtClean="0">
                <a:solidFill>
                  <a:schemeClr val="bg1"/>
                </a:solidFill>
              </a:rPr>
              <a:t> eta azterketak e.a. jaso ditzake.</a:t>
            </a:r>
          </a:p>
          <a:p>
            <a:pPr algn="just"/>
            <a:r>
              <a:rPr lang="eu-ES" sz="2400" dirty="0" smtClean="0">
                <a:solidFill>
                  <a:schemeClr val="bg1"/>
                </a:solidFill>
              </a:rPr>
              <a:t>a.2.Ospitaletik irteteko zorian egongo denean, ikasgelan une honetan edo pixka bat beranduago egingo duten jarduera baten berri eman diezaioke, geroko moldaketa erraztu </a:t>
            </a:r>
            <a:r>
              <a:rPr lang="eu-ES" sz="2400" dirty="0" smtClean="0"/>
              <a:t>nahian.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2879609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IKASLEEN GAIXOTASUN LARRIEN AURREAN ZER EGIN?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b="1" i="1" dirty="0" smtClean="0">
                <a:solidFill>
                  <a:schemeClr val="bg1"/>
                </a:solidFill>
              </a:rPr>
              <a:t>b)</a:t>
            </a:r>
            <a:r>
              <a:rPr lang="es-ES" sz="2400" b="1" i="1" dirty="0" err="1" smtClean="0">
                <a:solidFill>
                  <a:schemeClr val="bg1"/>
                </a:solidFill>
              </a:rPr>
              <a:t>Tutorea-Ospitaleko</a:t>
            </a:r>
            <a:r>
              <a:rPr lang="es-ES" sz="2400" b="1" i="1" dirty="0" smtClean="0">
                <a:solidFill>
                  <a:schemeClr val="bg1"/>
                </a:solidFill>
              </a:rPr>
              <a:t> </a:t>
            </a:r>
            <a:r>
              <a:rPr lang="es-ES" sz="2400" b="1" i="1" dirty="0" err="1" smtClean="0">
                <a:solidFill>
                  <a:schemeClr val="bg1"/>
                </a:solidFill>
              </a:rPr>
              <a:t>irakaslea</a:t>
            </a:r>
            <a:r>
              <a:rPr lang="es-ES" sz="2000" b="1" i="1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Azken honek ikaslea hobeto ezagutu dezan; materialak  bere eskura jartzeko</a:t>
            </a:r>
            <a:r>
              <a:rPr lang="eu-ES" sz="2400" dirty="0">
                <a:solidFill>
                  <a:schemeClr val="bg1"/>
                </a:solidFill>
              </a:rPr>
              <a:t>; bereziki aspektu </a:t>
            </a:r>
            <a:r>
              <a:rPr lang="eu-ES" sz="2400" dirty="0" smtClean="0">
                <a:solidFill>
                  <a:schemeClr val="bg1"/>
                </a:solidFill>
              </a:rPr>
              <a:t>zehatz batzuk lantzeko; tutoreari ikaslearen bilakaeraren berri emateko e.a.</a:t>
            </a:r>
          </a:p>
          <a:p>
            <a:pPr marL="0" indent="0" algn="just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c)</a:t>
            </a:r>
            <a:r>
              <a:rPr lang="eu-ES" sz="2400" b="1" i="1" dirty="0" err="1" smtClean="0">
                <a:solidFill>
                  <a:schemeClr val="bg1"/>
                </a:solidFill>
              </a:rPr>
              <a:t>Tutorea-Senideak</a:t>
            </a:r>
            <a:r>
              <a:rPr lang="eu-ES" sz="2400" b="1" i="1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Aurrerapenak, kezkak, beldurrak, zailtasunak, berriak , pasadizo esanguratsuen… inguruko informazioa elkartrukatzeko.</a:t>
            </a:r>
          </a:p>
          <a:p>
            <a:pPr marL="0" indent="0" algn="just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d)</a:t>
            </a:r>
            <a:r>
              <a:rPr lang="eu-ES" sz="2400" b="1" i="1" dirty="0" err="1" smtClean="0">
                <a:solidFill>
                  <a:schemeClr val="bg1"/>
                </a:solidFill>
              </a:rPr>
              <a:t>Tutorea-Osagilea</a:t>
            </a:r>
            <a:r>
              <a:rPr lang="eu-ES" sz="2400" b="1" i="1" dirty="0" smtClean="0">
                <a:solidFill>
                  <a:schemeClr val="bg1"/>
                </a:solidFill>
              </a:rPr>
              <a:t>/Erizaina.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Harreman honen bidez , osasun profesionalek informazio esanguratsuak:gaixotasun eta sendabideen balizko ondorioak;hartu behar dituen sendagaiak; behatu behar diren aspektuak; segurtasun neurriak; eskakizun maila esaterako helaraziko dizkiote.</a:t>
            </a:r>
          </a:p>
          <a:p>
            <a:pPr marL="0" indent="0" algn="just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2823338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30033"/>
            <a:ext cx="8229600" cy="850106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IKASLEEN GAIXOTASUN LARRIEN AURREAN ZER EGIN?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b="1" i="1" dirty="0" smtClean="0">
                <a:solidFill>
                  <a:schemeClr val="bg1"/>
                </a:solidFill>
              </a:rPr>
              <a:t>e)</a:t>
            </a:r>
            <a:r>
              <a:rPr lang="eu-ES" sz="2400" b="1" i="1" dirty="0" err="1" smtClean="0">
                <a:solidFill>
                  <a:schemeClr val="bg1"/>
                </a:solidFill>
              </a:rPr>
              <a:t>Ikaslea-Lagunak</a:t>
            </a:r>
            <a:r>
              <a:rPr lang="eu-ES" sz="2400" b="1" i="1" dirty="0" smtClean="0">
                <a:solidFill>
                  <a:schemeClr val="bg1"/>
                </a:solidFill>
              </a:rPr>
              <a:t>/Ikaskideak.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Harreman delakoa baliabide telematikoen bidez (</a:t>
            </a:r>
            <a:r>
              <a:rPr lang="eu-ES" sz="2400" dirty="0" err="1" smtClean="0">
                <a:solidFill>
                  <a:schemeClr val="bg1"/>
                </a:solidFill>
              </a:rPr>
              <a:t>WhatsApp</a:t>
            </a:r>
            <a:r>
              <a:rPr lang="eu-ES" sz="2400" dirty="0" smtClean="0">
                <a:solidFill>
                  <a:schemeClr val="bg1"/>
                </a:solidFill>
              </a:rPr>
              <a:t>, Messenger, </a:t>
            </a:r>
            <a:r>
              <a:rPr lang="eu-ES" sz="2400" dirty="0" err="1" smtClean="0">
                <a:solidFill>
                  <a:schemeClr val="bg1"/>
                </a:solidFill>
              </a:rPr>
              <a:t>Tuenti</a:t>
            </a:r>
            <a:r>
              <a:rPr lang="eu-ES" sz="2400" dirty="0" smtClean="0">
                <a:solidFill>
                  <a:schemeClr val="bg1"/>
                </a:solidFill>
              </a:rPr>
              <a:t>, Chat, Facebook…) edo bisitaldiaz baliatuz gauza daiteke. </a:t>
            </a:r>
            <a:r>
              <a:rPr lang="eu-ES" sz="2400" dirty="0" err="1" smtClean="0">
                <a:solidFill>
                  <a:schemeClr val="bg1"/>
                </a:solidFill>
              </a:rPr>
              <a:t>Objetu</a:t>
            </a:r>
            <a:r>
              <a:rPr lang="eu-ES" sz="2400" dirty="0" smtClean="0">
                <a:solidFill>
                  <a:schemeClr val="bg1"/>
                </a:solidFill>
              </a:rPr>
              <a:t> materialen elkar trukaketak ere ( pelikulak, musika,grabazioak, jostailuak, aldizkariak, irudiak…)bere lekua dauka horrelako topaketan.Bideoen elkar trukaketak, zeinetan agurrak eta desio onak agertzen diren berebiziko garrantzia dauka arrazoi ezberdinagatik. Horien artean, ikaslearengan suertatu diren aldaketa </a:t>
            </a:r>
            <a:r>
              <a:rPr lang="eu-ES" sz="2400" dirty="0" err="1" smtClean="0">
                <a:solidFill>
                  <a:schemeClr val="bg1"/>
                </a:solidFill>
              </a:rPr>
              <a:t>fisik</a:t>
            </a:r>
            <a:r>
              <a:rPr lang="es-ES" sz="2400" dirty="0" err="1" smtClean="0">
                <a:solidFill>
                  <a:schemeClr val="bg1"/>
                </a:solidFill>
              </a:rPr>
              <a:t>oez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ohartzeko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bide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ematen</a:t>
            </a:r>
            <a:r>
              <a:rPr lang="es-ES" sz="2400" dirty="0" smtClean="0">
                <a:solidFill>
                  <a:schemeClr val="bg1"/>
                </a:solidFill>
              </a:rPr>
              <a:t> du eta .</a:t>
            </a:r>
            <a:endParaRPr lang="eu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84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634082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052736"/>
            <a:ext cx="8892480" cy="5073427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dirty="0" smtClean="0">
                <a:solidFill>
                  <a:srgbClr val="0066FF"/>
                </a:solidFill>
              </a:rPr>
              <a:t>•</a:t>
            </a:r>
            <a:r>
              <a:rPr lang="eu-ES" sz="2400" b="1" dirty="0" smtClean="0">
                <a:solidFill>
                  <a:srgbClr val="0066FF"/>
                </a:solidFill>
              </a:rPr>
              <a:t>Ikaslearen itzulera ikastetxera. Ikasleaz arduratuko den profesional taldea.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Jarraian aipatzen diren iradokizunak gogoan eduki ahal dira: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1.Gaixotasunaren sintomek, egindako frogek; hartutako sendagaiek;  gauzatutako sendabideek ; osasun arloko langile, boluntario eta beste pertsonekin ( lagunak, ikaskideak, irakasleak, familia…)  harremanek, ikasle gaixoaren baliabideek eta aurretiko bizipenek e.a.k bere Gaitasun </a:t>
            </a:r>
            <a:r>
              <a:rPr lang="eu-ES" sz="2400" dirty="0">
                <a:solidFill>
                  <a:srgbClr val="0066FF"/>
                </a:solidFill>
              </a:rPr>
              <a:t>F</a:t>
            </a:r>
            <a:r>
              <a:rPr lang="eu-ES" sz="2400" dirty="0" smtClean="0">
                <a:solidFill>
                  <a:srgbClr val="0066FF"/>
                </a:solidFill>
              </a:rPr>
              <a:t>isiko, Kognitibo eta Linguistikoan baita bere Autokontzeptu, Autoestimua eta Emozio Orekan ere </a:t>
            </a:r>
            <a:r>
              <a:rPr lang="eu-ES" sz="2400" dirty="0">
                <a:solidFill>
                  <a:srgbClr val="0066FF"/>
                </a:solidFill>
              </a:rPr>
              <a:t>zelako eragina </a:t>
            </a:r>
            <a:r>
              <a:rPr lang="eu-ES" sz="2400" dirty="0" smtClean="0">
                <a:solidFill>
                  <a:srgbClr val="0066FF"/>
                </a:solidFill>
              </a:rPr>
              <a:t>izan duten ebaluatu beharko da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2.Horrelako ebaluaketa egiteko, Ospitaleko Langileekin eta  Logopeda eta Fisioterapeutarekin </a:t>
            </a:r>
            <a:r>
              <a:rPr lang="eu-ES" sz="2400" dirty="0">
                <a:solidFill>
                  <a:srgbClr val="0066FF"/>
                </a:solidFill>
              </a:rPr>
              <a:t> koordinazioa  </a:t>
            </a:r>
            <a:r>
              <a:rPr lang="eu-ES" sz="2400" dirty="0" smtClean="0">
                <a:solidFill>
                  <a:srgbClr val="0066FF"/>
                </a:solidFill>
              </a:rPr>
              <a:t>, Aholkulari edo Orientatzaileren aldetik ,  ezinbestekotzat jotzen dugu. </a:t>
            </a:r>
          </a:p>
          <a:p>
            <a:pPr marL="0" indent="0" algn="just">
              <a:buNone/>
            </a:pPr>
            <a:endParaRPr lang="eu-ES" sz="24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678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rgbClr val="3366FF"/>
                </a:solidFill>
              </a:rPr>
              <a:t>3.Ikaslearekin lana egingo duten profesionalei( irakasleak, laguntzaileak…) egindako ebaluaketaren berri emango zaie.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3366FF"/>
                </a:solidFill>
              </a:rPr>
              <a:t>4.Aholkulariak/Orientatzaileak gehi Irakasle taldeak eta Espezialistek(Logopeda, Fisio…) Norbanako Egitasmo bat diseinatu, gauzatu eta ebaluatuko dute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3366FF"/>
                </a:solidFill>
              </a:rPr>
              <a:t>5.Aipaturiko taldeak ,ikaslearen gaitasun eta hutsuneetatik abiatuz, helburuak , konpetentziak, edukiak, estrategia metodologikoak, jarduerak, baliabide materialak eta pertsonalak eta azkenik,  jarraipena eta ebaluazioa zehaztuko dituzte.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3366FF"/>
                </a:solidFill>
              </a:rPr>
              <a:t>6.Ikastetxera joatea pixkanaka- pixkanaka egingo da medikuen iradokizunei jaramon eginez .Egun batzuetan ordu batzuetan hasieran.</a:t>
            </a:r>
          </a:p>
        </p:txBody>
      </p:sp>
    </p:spTree>
    <p:extLst>
      <p:ext uri="{BB962C8B-B14F-4D97-AF65-F5344CB8AC3E}">
        <p14:creationId xmlns:p14="http://schemas.microsoft.com/office/powerpoint/2010/main" val="2915818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7.Gehiegizko eskakizun maila eta baxuegia ere ekidin behar dira.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8.Gerta daitezkeen ez egoteak - frogak, sendabideak, ber-erortzeak direla eta …-kontutan hartuko dira orekatzeko asmoz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9.Egokitzapen prozesua korapilatsua izan daiteke , beraz , Norbanako Tutoretza burutzea komenigarria izan liteke . Tutoreak edo beste Irakasleak, zeinarekin ikasleak harreman ona duen, eginbehar hau beregana dezake. 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0066FF"/>
                </a:solidFill>
              </a:rPr>
              <a:t>10.Apurka apurka, bere zaletasun eta gogoko ekintzen berreskuratzea bultzatuko da. </a:t>
            </a:r>
            <a:endParaRPr lang="eu-ES" sz="24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77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rgbClr val="003399"/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sz="2400" dirty="0">
                <a:solidFill>
                  <a:srgbClr val="C00000"/>
                </a:solidFill>
              </a:rPr>
              <a:t>•</a:t>
            </a:r>
            <a:r>
              <a:rPr lang="eu-ES" sz="2400" b="1" dirty="0">
                <a:solidFill>
                  <a:srgbClr val="C00000"/>
                </a:solidFill>
              </a:rPr>
              <a:t>Ikaslearen itzulera </a:t>
            </a:r>
            <a:r>
              <a:rPr lang="eu-ES" sz="2400" b="1" dirty="0" smtClean="0">
                <a:solidFill>
                  <a:srgbClr val="C00000"/>
                </a:solidFill>
              </a:rPr>
              <a:t>ikastetxera. Ikaskideekin eginkizunak.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1º.Ikasleek  daukaten gaixotasun larri horri( minbizia edo…) buruzko informazioa hobetu eta enpatia bultzatu  nahian, aldi berean mitoak eta sinesmen faltsuak baztertuz,  jarduera batzuk proposatzen dira: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1.1.</a:t>
            </a:r>
            <a:r>
              <a:rPr lang="eu-ES" sz="2400" i="1" dirty="0" smtClean="0">
                <a:solidFill>
                  <a:srgbClr val="C00000"/>
                </a:solidFill>
              </a:rPr>
              <a:t>Hitzaldia-Elkarrizketa.</a:t>
            </a:r>
            <a:r>
              <a:rPr lang="eu-ES" sz="2400" dirty="0" smtClean="0">
                <a:solidFill>
                  <a:srgbClr val="C00000"/>
                </a:solidFill>
              </a:rPr>
              <a:t>Osasun arloko profesional batek-medikua, erizaina –aipaturiko ekitaldia aurrera eraman dezake. Zorioneko ikasleari tratamendu jarri badio  </a:t>
            </a:r>
            <a:r>
              <a:rPr lang="eu-ES" sz="2400" dirty="0">
                <a:solidFill>
                  <a:srgbClr val="C00000"/>
                </a:solidFill>
              </a:rPr>
              <a:t>hobeto. </a:t>
            </a:r>
            <a:r>
              <a:rPr lang="eu-ES" sz="2400" dirty="0" smtClean="0">
                <a:solidFill>
                  <a:srgbClr val="C00000"/>
                </a:solidFill>
              </a:rPr>
              <a:t>Honako </a:t>
            </a:r>
            <a:r>
              <a:rPr lang="eu-ES" sz="2400" dirty="0">
                <a:solidFill>
                  <a:srgbClr val="C00000"/>
                </a:solidFill>
              </a:rPr>
              <a:t>aspektu hauen gainean </a:t>
            </a:r>
            <a:r>
              <a:rPr lang="eu-ES" sz="2400" dirty="0" smtClean="0">
                <a:solidFill>
                  <a:srgbClr val="C00000"/>
                </a:solidFill>
              </a:rPr>
              <a:t>,informazio zehatza eta ulergarria baina  larregi sakondu gabe , eman dezake: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-Zertan datza gaixotasuna .Zergatiak.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 Sintoma goiztiarrak.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-Zenbat  mota daude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-Nola diagnostikatzen da .  </a:t>
            </a:r>
            <a:endParaRPr lang="eu-ES" sz="2400" i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400427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rgbClr val="003399"/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-Zelan aurre egiten zaio. Sendabide berriak.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-Pronostikoa.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-Zelatan lagundu gure ikaskideari.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-Ze sinesmen faltsuak dauden gaixotasun honen inguruan.</a:t>
            </a:r>
            <a:endParaRPr lang="eu-E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1.2.</a:t>
            </a:r>
            <a:r>
              <a:rPr lang="eu-ES" sz="2400" i="1" dirty="0" smtClean="0">
                <a:solidFill>
                  <a:srgbClr val="C00000"/>
                </a:solidFill>
              </a:rPr>
              <a:t>Lankidetzan egin daitekeen ikerketa lana .</a:t>
            </a:r>
            <a:r>
              <a:rPr lang="eu-ES" sz="2400" dirty="0" smtClean="0">
                <a:solidFill>
                  <a:srgbClr val="C00000"/>
                </a:solidFill>
              </a:rPr>
              <a:t>Aipaturiko osasun profesional horren laguntzaz baliatuz,  eta aurreko puntuan zehaztu diren aspektuetatik abiatuz, gaian sakontzeko asmoz.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1.3</a:t>
            </a:r>
            <a:r>
              <a:rPr lang="eu-ES" sz="2400" i="1" dirty="0" smtClean="0">
                <a:solidFill>
                  <a:srgbClr val="C00000"/>
                </a:solidFill>
              </a:rPr>
              <a:t>.Nola jokatuko zenuke? Ze sentituko zenuke baldin eta… ?</a:t>
            </a:r>
            <a:r>
              <a:rPr lang="eu-ES" sz="2400" dirty="0" smtClean="0">
                <a:solidFill>
                  <a:srgbClr val="C00000"/>
                </a:solidFill>
              </a:rPr>
              <a:t>  Adibidez, medikuak</a:t>
            </a:r>
            <a:r>
              <a:rPr lang="eu-ES" sz="2400" dirty="0">
                <a:solidFill>
                  <a:srgbClr val="C00000"/>
                </a:solidFill>
              </a:rPr>
              <a:t> esaten ba </a:t>
            </a:r>
            <a:r>
              <a:rPr lang="eu-ES" sz="2400" dirty="0" smtClean="0">
                <a:solidFill>
                  <a:srgbClr val="C00000"/>
                </a:solidFill>
              </a:rPr>
              <a:t>dizu: minbizia duzula; sendabide batek, Kimioterapia kasu, ondorio sekundarioak dituela ; zure minbizi motak pronostiko ona ez duela ; egindako azterketek, sendabidearen  gerokoak, emaitza onak eman dituztela; egindako ebaketa arrakastatsua izan dela. </a:t>
            </a:r>
            <a:r>
              <a:rPr lang="eu-ES" sz="2400" dirty="0">
                <a:solidFill>
                  <a:srgbClr val="C00000"/>
                </a:solidFill>
              </a:rPr>
              <a:t>Ber-erortze bat pairatu ba duzu </a:t>
            </a:r>
            <a:r>
              <a:rPr lang="eu-ES" sz="2400" dirty="0" smtClean="0">
                <a:solidFill>
                  <a:srgbClr val="C00000"/>
                </a:solidFill>
              </a:rPr>
              <a:t>…</a:t>
            </a:r>
            <a:endParaRPr lang="eu-ES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6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562074"/>
          </a:xfrm>
          <a:solidFill>
            <a:srgbClr val="003399"/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47260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1.4.</a:t>
            </a:r>
            <a:r>
              <a:rPr lang="eu-ES" sz="2400" i="1" dirty="0" smtClean="0">
                <a:solidFill>
                  <a:srgbClr val="C00000"/>
                </a:solidFill>
              </a:rPr>
              <a:t>Zine –Forum. </a:t>
            </a:r>
            <a:r>
              <a:rPr lang="eu-ES" sz="2400" dirty="0" smtClean="0">
                <a:solidFill>
                  <a:srgbClr val="C00000"/>
                </a:solidFill>
              </a:rPr>
              <a:t>Antonio </a:t>
            </a:r>
            <a:r>
              <a:rPr lang="eu-ES" sz="2400" dirty="0" err="1" smtClean="0">
                <a:solidFill>
                  <a:srgbClr val="C00000"/>
                </a:solidFill>
              </a:rPr>
              <a:t>Merceroren</a:t>
            </a:r>
            <a:r>
              <a:rPr lang="eu-ES" sz="2400" dirty="0" smtClean="0">
                <a:solidFill>
                  <a:srgbClr val="C00000"/>
                </a:solidFill>
              </a:rPr>
              <a:t> filma </a:t>
            </a:r>
            <a:r>
              <a:rPr lang="eu-ES" sz="2400" i="1" dirty="0" smtClean="0">
                <a:solidFill>
                  <a:srgbClr val="C00000"/>
                </a:solidFill>
              </a:rPr>
              <a:t>“</a:t>
            </a:r>
            <a:r>
              <a:rPr lang="eu-ES" sz="2400" i="1" dirty="0" err="1" smtClean="0">
                <a:solidFill>
                  <a:srgbClr val="C00000"/>
                </a:solidFill>
              </a:rPr>
              <a:t>Cuarta</a:t>
            </a:r>
            <a:r>
              <a:rPr lang="eu-ES" sz="2400" i="1" dirty="0" smtClean="0">
                <a:solidFill>
                  <a:srgbClr val="C00000"/>
                </a:solidFill>
              </a:rPr>
              <a:t> planta “</a:t>
            </a:r>
            <a:r>
              <a:rPr lang="eu-ES" sz="2400" dirty="0">
                <a:solidFill>
                  <a:srgbClr val="C00000"/>
                </a:solidFill>
              </a:rPr>
              <a:t>ikusi ondoren </a:t>
            </a:r>
            <a:r>
              <a:rPr lang="eu-ES" sz="2400" dirty="0" smtClean="0">
                <a:solidFill>
                  <a:srgbClr val="C00000"/>
                </a:solidFill>
              </a:rPr>
              <a:t>, Tutoreak prestatutako gidoi bat oinarritzat hartuz ,eztabaida bat gauzatuko da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1.5.</a:t>
            </a:r>
            <a:r>
              <a:rPr lang="eu-ES" sz="2400" i="1" dirty="0" smtClean="0">
                <a:solidFill>
                  <a:srgbClr val="C00000"/>
                </a:solidFill>
              </a:rPr>
              <a:t>Dramatizazioak.</a:t>
            </a:r>
            <a:r>
              <a:rPr lang="eu-ES" sz="2400" dirty="0" smtClean="0">
                <a:solidFill>
                  <a:srgbClr val="C00000"/>
                </a:solidFill>
              </a:rPr>
              <a:t>Aurreko puntu batetan (1.3)  zehaztu diren egoerak edo… gogoan edukiz,  Rolen  </a:t>
            </a:r>
            <a:r>
              <a:rPr lang="eu-ES" sz="2400" dirty="0" err="1" smtClean="0">
                <a:solidFill>
                  <a:srgbClr val="C00000"/>
                </a:solidFill>
              </a:rPr>
              <a:t>Joku</a:t>
            </a:r>
            <a:r>
              <a:rPr lang="eu-ES" sz="2400" dirty="0" smtClean="0">
                <a:solidFill>
                  <a:srgbClr val="C00000"/>
                </a:solidFill>
              </a:rPr>
              <a:t> aurrera eramango  da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1.6.</a:t>
            </a:r>
            <a:r>
              <a:rPr lang="eu-ES" sz="2400" i="1" dirty="0" smtClean="0">
                <a:solidFill>
                  <a:srgbClr val="C00000"/>
                </a:solidFill>
              </a:rPr>
              <a:t>Epaiketa.</a:t>
            </a:r>
            <a:r>
              <a:rPr lang="eu-ES" sz="2400" dirty="0" smtClean="0">
                <a:solidFill>
                  <a:srgbClr val="C00000"/>
                </a:solidFill>
              </a:rPr>
              <a:t>Eutanasia burutu  duen osagile baten epaiketa egingo da. Ikasle batek abokatuaren papera beteko du eta beste batek fiskalena. Hirugarren bat epailea izango da. Epaimahai ere egongo da .Epaiketa delakoan </a:t>
            </a:r>
            <a:r>
              <a:rPr lang="eu-ES" sz="2400" i="1" dirty="0" smtClean="0">
                <a:solidFill>
                  <a:srgbClr val="C00000"/>
                </a:solidFill>
              </a:rPr>
              <a:t>“Krudelkeria terapeutikoa” “Zainketa aringarriak”  eta “Bizitza Testamentu” </a:t>
            </a:r>
            <a:r>
              <a:rPr lang="eu-ES" sz="2400" dirty="0" smtClean="0">
                <a:solidFill>
                  <a:srgbClr val="C00000"/>
                </a:solidFill>
              </a:rPr>
              <a:t>kontzeptuak agertu eta azalduko dira.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1.7.</a:t>
            </a:r>
            <a:r>
              <a:rPr lang="eu-ES" sz="2400" i="1" dirty="0" smtClean="0">
                <a:solidFill>
                  <a:srgbClr val="C00000"/>
                </a:solidFill>
              </a:rPr>
              <a:t>Bizitza Testamentua. </a:t>
            </a:r>
            <a:r>
              <a:rPr lang="eu-ES" sz="2400" dirty="0" smtClean="0">
                <a:solidFill>
                  <a:srgbClr val="C00000"/>
                </a:solidFill>
              </a:rPr>
              <a:t>Ikastaldeak, talde txikiagotan banatuta ,  </a:t>
            </a:r>
            <a:r>
              <a:rPr lang="eu-ES" sz="2400" dirty="0" err="1" smtClean="0">
                <a:solidFill>
                  <a:srgbClr val="C00000"/>
                </a:solidFill>
              </a:rPr>
              <a:t>Autonoma</a:t>
            </a:r>
            <a:r>
              <a:rPr lang="eu-ES" sz="2400" dirty="0" smtClean="0">
                <a:solidFill>
                  <a:srgbClr val="C00000"/>
                </a:solidFill>
              </a:rPr>
              <a:t> Erkidego ezberdinen , Eliza Katolikoaren  eta Elkarte </a:t>
            </a:r>
            <a:r>
              <a:rPr lang="eu-ES" sz="2400" dirty="0" err="1" smtClean="0">
                <a:solidFill>
                  <a:srgbClr val="C00000"/>
                </a:solidFill>
              </a:rPr>
              <a:t>dezberdinen</a:t>
            </a:r>
            <a:r>
              <a:rPr lang="eu-ES" sz="2400" dirty="0" smtClean="0">
                <a:solidFill>
                  <a:srgbClr val="C00000"/>
                </a:solidFill>
              </a:rPr>
              <a:t>( </a:t>
            </a:r>
            <a:r>
              <a:rPr lang="eu-ES" sz="2400" dirty="0" err="1" smtClean="0">
                <a:solidFill>
                  <a:srgbClr val="C00000"/>
                </a:solidFill>
              </a:rPr>
              <a:t>Derecho</a:t>
            </a:r>
            <a:r>
              <a:rPr lang="eu-ES" sz="2400" dirty="0" smtClean="0">
                <a:solidFill>
                  <a:srgbClr val="C00000"/>
                </a:solidFill>
              </a:rPr>
              <a:t> a una </a:t>
            </a:r>
            <a:r>
              <a:rPr lang="eu-ES" sz="2400" dirty="0" err="1">
                <a:solidFill>
                  <a:srgbClr val="C00000"/>
                </a:solidFill>
              </a:rPr>
              <a:t>M</a:t>
            </a:r>
            <a:r>
              <a:rPr lang="eu-ES" sz="2400" dirty="0" err="1" smtClean="0">
                <a:solidFill>
                  <a:srgbClr val="C00000"/>
                </a:solidFill>
              </a:rPr>
              <a:t>uerte</a:t>
            </a:r>
            <a:r>
              <a:rPr lang="eu-ES" sz="2400" dirty="0" smtClean="0">
                <a:solidFill>
                  <a:srgbClr val="C00000"/>
                </a:solidFill>
              </a:rPr>
              <a:t> </a:t>
            </a:r>
            <a:r>
              <a:rPr lang="eu-ES" sz="2400" dirty="0" err="1" smtClean="0">
                <a:solidFill>
                  <a:srgbClr val="C00000"/>
                </a:solidFill>
              </a:rPr>
              <a:t>Digna</a:t>
            </a:r>
            <a:r>
              <a:rPr lang="eu-ES" sz="2400" dirty="0" smtClean="0">
                <a:solidFill>
                  <a:srgbClr val="C00000"/>
                </a:solidFill>
              </a:rPr>
              <a:t> esaterako) Bizitza Testamentuak jaso ondoren , bere antzak eta ezberdintasunak agerian jarriko ditu..</a:t>
            </a:r>
            <a:endParaRPr lang="eu-E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63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rgbClr val="003399"/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1.8.</a:t>
            </a:r>
            <a:r>
              <a:rPr lang="eu-ES" sz="2400" i="1" dirty="0" smtClean="0">
                <a:solidFill>
                  <a:srgbClr val="C00000"/>
                </a:solidFill>
              </a:rPr>
              <a:t>Itxura fisikoaren aurreko jarrera </a:t>
            </a:r>
            <a:r>
              <a:rPr lang="eu-ES" sz="2400" dirty="0" smtClean="0">
                <a:solidFill>
                  <a:srgbClr val="C00000"/>
                </a:solidFill>
              </a:rPr>
              <a:t>egokiak</a:t>
            </a:r>
            <a:r>
              <a:rPr lang="eu-ES" sz="2400" i="1" dirty="0" smtClean="0">
                <a:solidFill>
                  <a:srgbClr val="C00000"/>
                </a:solidFill>
              </a:rPr>
              <a:t>. </a:t>
            </a:r>
            <a:r>
              <a:rPr lang="eu-ES" sz="2400" dirty="0" smtClean="0">
                <a:solidFill>
                  <a:srgbClr val="C00000"/>
                </a:solidFill>
              </a:rPr>
              <a:t>Ba liteke gaixotasunak eta sendabideek ikaslearen itxura fisikoa aldatu izana .Gaitzespenak, ezusteko adierazpenak, ezinegonak eta abar saihesteko asmoz , aldez aurretik,  ikustaldiak ,  bideo eta argazkien  elkar trukaketak  eginda edukitzea komenigarria izan liteke . 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1.9.</a:t>
            </a:r>
            <a:r>
              <a:rPr lang="eu-ES" sz="2400" i="1" dirty="0" smtClean="0">
                <a:solidFill>
                  <a:srgbClr val="C00000"/>
                </a:solidFill>
              </a:rPr>
              <a:t>Lehenengo egunaren garrantzia .</a:t>
            </a:r>
            <a:r>
              <a:rPr lang="eu-ES" sz="2400" dirty="0" smtClean="0">
                <a:solidFill>
                  <a:srgbClr val="C00000"/>
                </a:solidFill>
              </a:rPr>
              <a:t>Harrera egokia prestatu behar da .Horretarako gutun- harrera , musika , picnic bat, opariren bat…gogoan edukitzekoak dira .</a:t>
            </a:r>
            <a:endParaRPr lang="eu-E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49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  <a:solidFill>
            <a:srgbClr val="C0000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•</a:t>
            </a:r>
            <a:r>
              <a:rPr lang="eu-E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Ekidin behar diren okerrak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Hezkuntza Erkidegoaren kide guztiek( irakasleak, ikasleak , gurasoak, irakasleak ez diren langileak…) honako portaera hauek saihestu beharko lituzkete :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a)Gehiegizko babesa.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b) Bere gaur egungo mugak kontutan ez hartzea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c) Bere gaixotasunekiko larregizko interesa erakustea . Amaitu gabeko galderak egitea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d)Bere aurrean itxaropide fatalistak adieraztea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e)Zuhurtziarik eza , hots, zabaldu ikasleak edo bere familiak sekretupean gorde nahi duena.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f) Gehiegi errukitzea.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g) Zurrumurruak, sinesmen faltsuak (minbizia kutsagarria, sendatu ezina dela ,  bere erruz edo bere gurasoen erruz hartu duela…) hedatzea .</a:t>
            </a:r>
          </a:p>
          <a:p>
            <a:pPr marL="0" indent="0" algn="just">
              <a:buNone/>
            </a:pPr>
            <a:r>
              <a:rPr lang="eu-ES" sz="2400" dirty="0" smtClean="0"/>
              <a:t> 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1370894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IKASLEEN GAIXOTASUN LARRIEN AURREAN ZER EGIN?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h)Lelokeriak esatea </a:t>
            </a:r>
            <a:r>
              <a:rPr lang="eu-ES" sz="24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“ Ez kezkatu guztiok hilko gara “ “Ederragoa zara buruan …ilerik gabe “ 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i)Trufa egitea bere itxura fisikoa edo gabezien kontura.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j)Berarengandik alde egitea . Baztertzea . Isolatzea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k)Bere apetak, azpi jokoak eta arauen haustea baimentzea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l)Hoztasuna erakustea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LL)…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Jarraibide guzti hauek, </a:t>
            </a:r>
            <a:r>
              <a:rPr lang="eu-ES" sz="24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ikaslea ikastetxera itzuli baino lehen</a:t>
            </a:r>
            <a:r>
              <a:rPr lang="eu-E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landuko </a:t>
            </a: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dira</a:t>
            </a:r>
            <a:r>
              <a:rPr lang="eu-E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u-E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</a:t>
            </a:r>
            <a:r>
              <a:rPr lang="eu-E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lde batetik , Tutoretzan eta bestetik, ikasgelako gurasoei, gutun baten bidez,  helaraziko zaie Baita  irakasle eta irakasleak ez diren langileen eskura jarriko dira ere  .</a:t>
            </a:r>
          </a:p>
          <a:p>
            <a:pPr marL="0" indent="0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3809541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/>
              <a:t>IKASLEEN GAIXOTASUN LARRIEN AURREAN ZER EGIN?</a:t>
            </a:r>
            <a:endParaRPr lang="eu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rgbClr val="FF0000"/>
                </a:solidFill>
              </a:rPr>
              <a:t>•</a:t>
            </a:r>
            <a:r>
              <a:rPr lang="eu-ES" sz="2400" b="1" dirty="0" smtClean="0">
                <a:solidFill>
                  <a:srgbClr val="FF0000"/>
                </a:solidFill>
              </a:rPr>
              <a:t>Berrerortze bat gertatzen bada.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rgbClr val="FF0000"/>
                </a:solidFill>
              </a:rPr>
              <a:t>Kasu zoritxar honetan jarraian aipatzen diren jokabideak iradokitzen dira :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FF0000"/>
                </a:solidFill>
              </a:rPr>
              <a:t>a) Areagotu Familia- Eskola-Osasun gunearen  arteko koordinazioa. Ikasle eta familiarentzako oso momentu latzak izaten dira 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FF0000"/>
                </a:solidFill>
              </a:rPr>
              <a:t>b) Izendatu pertsona bat ikastetxean,  ikaslea fisikoki edota psikologikoki txarto sentitzen denean , berarekin harremanetan jartzeko .Pertsona delakoak</a:t>
            </a:r>
            <a:r>
              <a:rPr lang="eu-ES" sz="2400" dirty="0">
                <a:solidFill>
                  <a:srgbClr val="FF0000"/>
                </a:solidFill>
              </a:rPr>
              <a:t> horretarako</a:t>
            </a:r>
            <a:r>
              <a:rPr lang="eu-ES" sz="2400" dirty="0" smtClean="0">
                <a:solidFill>
                  <a:srgbClr val="FF0000"/>
                </a:solidFill>
              </a:rPr>
              <a:t> profil egokia izan beharko du.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FF0000"/>
                </a:solidFill>
              </a:rPr>
              <a:t>c)Informatu egokiro bere lagunei eta ikaskideei.</a:t>
            </a:r>
          </a:p>
          <a:p>
            <a:pPr marL="0" indent="0" algn="just">
              <a:buNone/>
            </a:pPr>
            <a:r>
              <a:rPr lang="eu-ES" sz="2400" dirty="0" smtClean="0">
                <a:solidFill>
                  <a:srgbClr val="FF0000"/>
                </a:solidFill>
              </a:rPr>
              <a:t>d) Ikasleak, ahal eta nahi   badu, bere lagun minekin harrema</a:t>
            </a:r>
            <a:r>
              <a:rPr lang="eu-ES" sz="2400" dirty="0" smtClean="0">
                <a:solidFill>
                  <a:schemeClr val="accent2">
                    <a:lumMod val="50000"/>
                  </a:schemeClr>
                </a:solidFill>
              </a:rPr>
              <a:t>na</a:t>
            </a:r>
          </a:p>
          <a:p>
            <a:pPr marL="0" indent="0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3401945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/>
              <a:t>IKASLEEN GAIXOTASUN LARRIEN AURREAN ZER EGIN?</a:t>
            </a:r>
            <a:endParaRPr lang="eu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>
                <a:solidFill>
                  <a:srgbClr val="C00000"/>
                </a:solidFill>
              </a:rPr>
              <a:t>m</a:t>
            </a:r>
            <a:r>
              <a:rPr lang="eu-ES" sz="2400" dirty="0" smtClean="0">
                <a:solidFill>
                  <a:srgbClr val="C00000"/>
                </a:solidFill>
              </a:rPr>
              <a:t>antentzea , telematikoa bederen, aholkatzen da. </a:t>
            </a:r>
            <a:endParaRPr lang="eu-E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u-ES" sz="2400" dirty="0" smtClean="0">
                <a:solidFill>
                  <a:srgbClr val="C00000"/>
                </a:solidFill>
              </a:rPr>
              <a:t>e) Akademiko eskakizun maila nabarmenki gutxituko da .</a:t>
            </a:r>
            <a:endParaRPr lang="eu-E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1796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1309</Words>
  <Application>Microsoft Office PowerPoint</Application>
  <PresentationFormat>Presentación en pantalla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de Office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  <vt:lpstr>IKASLEEN GAIXOTASUN LARRIEN AURREAN ZER EGIN?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IKASLEEN GAIXOTASUN LARRIEN AURREAN ZER EGIN?</dc:title>
  <dc:creator>bebisa</dc:creator>
  <cp:lastModifiedBy>Peio Bilbao Sanz</cp:lastModifiedBy>
  <cp:revision>62</cp:revision>
  <dcterms:created xsi:type="dcterms:W3CDTF">2019-03-19T14:08:28Z</dcterms:created>
  <dcterms:modified xsi:type="dcterms:W3CDTF">2019-03-25T10:54:53Z</dcterms:modified>
</cp:coreProperties>
</file>